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77"/>
  </p:notesMasterIdLst>
  <p:handoutMasterIdLst>
    <p:handoutMasterId r:id="rId78"/>
  </p:handoutMasterIdLst>
  <p:sldIdLst>
    <p:sldId id="257" r:id="rId2"/>
    <p:sldId id="383" r:id="rId3"/>
    <p:sldId id="482" r:id="rId4"/>
    <p:sldId id="481" r:id="rId5"/>
    <p:sldId id="483" r:id="rId6"/>
    <p:sldId id="413" r:id="rId7"/>
    <p:sldId id="414" r:id="rId8"/>
    <p:sldId id="415" r:id="rId9"/>
    <p:sldId id="416" r:id="rId10"/>
    <p:sldId id="417" r:id="rId11"/>
    <p:sldId id="487" r:id="rId12"/>
    <p:sldId id="488" r:id="rId13"/>
    <p:sldId id="418" r:id="rId14"/>
    <p:sldId id="419" r:id="rId15"/>
    <p:sldId id="420" r:id="rId16"/>
    <p:sldId id="489" r:id="rId17"/>
    <p:sldId id="421" r:id="rId18"/>
    <p:sldId id="422" r:id="rId19"/>
    <p:sldId id="423" r:id="rId20"/>
    <p:sldId id="424" r:id="rId21"/>
    <p:sldId id="425" r:id="rId22"/>
    <p:sldId id="490" r:id="rId23"/>
    <p:sldId id="426" r:id="rId24"/>
    <p:sldId id="492" r:id="rId25"/>
    <p:sldId id="491" r:id="rId26"/>
    <p:sldId id="427" r:id="rId27"/>
    <p:sldId id="428" r:id="rId28"/>
    <p:sldId id="429" r:id="rId29"/>
    <p:sldId id="450" r:id="rId30"/>
    <p:sldId id="430" r:id="rId31"/>
    <p:sldId id="431" r:id="rId32"/>
    <p:sldId id="432" r:id="rId33"/>
    <p:sldId id="433" r:id="rId34"/>
    <p:sldId id="434" r:id="rId35"/>
    <p:sldId id="435" r:id="rId36"/>
    <p:sldId id="436" r:id="rId37"/>
    <p:sldId id="437" r:id="rId38"/>
    <p:sldId id="438" r:id="rId39"/>
    <p:sldId id="493" r:id="rId40"/>
    <p:sldId id="439" r:id="rId41"/>
    <p:sldId id="440" r:id="rId42"/>
    <p:sldId id="494" r:id="rId43"/>
    <p:sldId id="441" r:id="rId44"/>
    <p:sldId id="495" r:id="rId45"/>
    <p:sldId id="442" r:id="rId46"/>
    <p:sldId id="443" r:id="rId47"/>
    <p:sldId id="444" r:id="rId48"/>
    <p:sldId id="445" r:id="rId49"/>
    <p:sldId id="446" r:id="rId50"/>
    <p:sldId id="447" r:id="rId51"/>
    <p:sldId id="448" r:id="rId52"/>
    <p:sldId id="486" r:id="rId53"/>
    <p:sldId id="449" r:id="rId54"/>
    <p:sldId id="451" r:id="rId55"/>
    <p:sldId id="452" r:id="rId56"/>
    <p:sldId id="453" r:id="rId57"/>
    <p:sldId id="497" r:id="rId58"/>
    <p:sldId id="496" r:id="rId59"/>
    <p:sldId id="454" r:id="rId60"/>
    <p:sldId id="455" r:id="rId61"/>
    <p:sldId id="456" r:id="rId62"/>
    <p:sldId id="469" r:id="rId63"/>
    <p:sldId id="472" r:id="rId64"/>
    <p:sldId id="475" r:id="rId65"/>
    <p:sldId id="476" r:id="rId66"/>
    <p:sldId id="477" r:id="rId67"/>
    <p:sldId id="478" r:id="rId68"/>
    <p:sldId id="479" r:id="rId69"/>
    <p:sldId id="480" r:id="rId70"/>
    <p:sldId id="485" r:id="rId71"/>
    <p:sldId id="484" r:id="rId72"/>
    <p:sldId id="465" r:id="rId73"/>
    <p:sldId id="466" r:id="rId74"/>
    <p:sldId id="467" r:id="rId75"/>
    <p:sldId id="468"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C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43"/>
    <p:restoredTop sz="87949"/>
  </p:normalViewPr>
  <p:slideViewPr>
    <p:cSldViewPr snapToGrid="0" snapToObjects="1">
      <p:cViewPr>
        <p:scale>
          <a:sx n="110" d="100"/>
          <a:sy n="110" d="100"/>
        </p:scale>
        <p:origin x="2592" y="2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EAA20-BC4C-B144-84EA-03B55125E5D5}" type="datetimeFigureOut">
              <a:rPr lang="en-US" smtClean="0"/>
              <a:t>9/3/18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FFA724-83E2-1041-A4D7-72331224B840}" type="slidenum">
              <a:rPr lang="en-US" smtClean="0"/>
              <a:t>‹#›</a:t>
            </a:fld>
            <a:endParaRPr lang="en-US"/>
          </a:p>
        </p:txBody>
      </p:sp>
    </p:spTree>
    <p:extLst>
      <p:ext uri="{BB962C8B-B14F-4D97-AF65-F5344CB8AC3E}">
        <p14:creationId xmlns:p14="http://schemas.microsoft.com/office/powerpoint/2010/main" val="1841311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2E720B-BE6A-FB4B-9CD8-77D912E0FF05}" type="datetimeFigureOut">
              <a:rPr lang="en-US" smtClean="0"/>
              <a:pPr/>
              <a:t>9/3/18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C348FD-417E-BC4B-85B9-A87AE63942A8}" type="slidenum">
              <a:rPr lang="en-US" smtClean="0"/>
              <a:pPr/>
              <a:t>‹#›</a:t>
            </a:fld>
            <a:endParaRPr lang="en-US"/>
          </a:p>
        </p:txBody>
      </p:sp>
    </p:spTree>
    <p:extLst>
      <p:ext uri="{BB962C8B-B14F-4D97-AF65-F5344CB8AC3E}">
        <p14:creationId xmlns:p14="http://schemas.microsoft.com/office/powerpoint/2010/main" val="37441495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Uniform_Resource_Identifier"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www.w3.org/TR/webarch/#indirect-identification" TargetMode="External"/><Relationship Id="rId4" Type="http://schemas.openxmlformats.org/officeDocument/2006/relationships/hyperlink" Target="http://en.wikipedia.org/wiki/Uniform_Resource_Locato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ols.ietf.org/html/rfc7540"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en.wikipedia.org/wiki/HTTP/2#cite_note-rfc7540-8"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pPr>
              <a:buFont typeface="Wingdings" pitchFamily="-109" charset="2"/>
              <a:buNone/>
            </a:pPr>
            <a:fld id="{311C75D7-F00C-D942-A740-04C5BD4F3BC7}" type="slidenum">
              <a:rPr lang="en-GB">
                <a:latin typeface="Times New Roman" pitchFamily="-109" charset="0"/>
                <a:ea typeface="Bitstream Vera Sans" pitchFamily="-109" charset="0"/>
                <a:cs typeface="Bitstream Vera Sans" pitchFamily="-109" charset="0"/>
              </a:rPr>
              <a:pPr>
                <a:buFont typeface="Wingdings" pitchFamily="-109" charset="2"/>
                <a:buNone/>
              </a:pPr>
              <a:t>1</a:t>
            </a:fld>
            <a:endParaRPr lang="en-GB">
              <a:latin typeface="Times New Roman" pitchFamily="-109" charset="0"/>
              <a:ea typeface="Bitstream Vera Sans" pitchFamily="-109" charset="0"/>
              <a:cs typeface="Bitstream Vera Sans" pitchFamily="-109" charset="0"/>
            </a:endParaRPr>
          </a:p>
        </p:txBody>
      </p:sp>
      <p:sp>
        <p:nvSpPr>
          <p:cNvPr id="17411"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17412" name="Text Box 2"/>
          <p:cNvSpPr>
            <a:spLocks noGrp="1" noChangeArrowheads="1"/>
          </p:cNvSpPr>
          <p:nvPr>
            <p:ph type="body" idx="1"/>
          </p:nvPr>
        </p:nvSpPr>
        <p:spPr>
          <a:xfrm>
            <a:off x="686360" y="4342535"/>
            <a:ext cx="5486681" cy="4114511"/>
          </a:xfrm>
          <a:noFill/>
          <a:ln/>
        </p:spPr>
        <p:txBody>
          <a:bodyPr wrap="none" anchor="ctr"/>
          <a:lstStyle/>
          <a:p>
            <a:endParaRPr lang="en-US">
              <a:latin typeface="Times New Roman" pitchFamily="-109" charset="0"/>
            </a:endParaRPr>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23</a:t>
            </a:fld>
            <a:endParaRPr lang="en-US"/>
          </a:p>
        </p:txBody>
      </p:sp>
    </p:spTree>
    <p:extLst>
      <p:ext uri="{BB962C8B-B14F-4D97-AF65-F5344CB8AC3E}">
        <p14:creationId xmlns:p14="http://schemas.microsoft.com/office/powerpoint/2010/main" val="4025942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do Web applications track state?</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26</a:t>
            </a:fld>
            <a:endParaRPr lang="en-US"/>
          </a:p>
        </p:txBody>
      </p:sp>
    </p:spTree>
    <p:extLst>
      <p:ext uri="{BB962C8B-B14F-4D97-AF65-F5344CB8AC3E}">
        <p14:creationId xmlns:p14="http://schemas.microsoft.com/office/powerpoint/2010/main" val="3858862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Verbs</a:t>
            </a:r>
          </a:p>
          <a:p>
            <a:r>
              <a:rPr lang="en-US" dirty="0"/>
              <a:t>GET</a:t>
            </a:r>
          </a:p>
          <a:p>
            <a:r>
              <a:rPr lang="en-US" dirty="0"/>
              <a:t>POST</a:t>
            </a:r>
          </a:p>
          <a:p>
            <a:endParaRPr lang="en-US" dirty="0"/>
          </a:p>
          <a:p>
            <a:endParaRPr lang="en-US" dirty="0"/>
          </a:p>
          <a:p>
            <a:r>
              <a:rPr lang="en-US" dirty="0"/>
              <a:t>https://</a:t>
            </a:r>
            <a:r>
              <a:rPr lang="en-US" dirty="0" err="1"/>
              <a:t>www.youtube.com</a:t>
            </a:r>
            <a:r>
              <a:rPr lang="en-US" dirty="0"/>
              <a:t>/</a:t>
            </a:r>
            <a:r>
              <a:rPr lang="en-US" dirty="0" err="1"/>
              <a:t>watch?v</a:t>
            </a:r>
            <a:r>
              <a:rPr lang="en-US" dirty="0"/>
              <a:t>=po3zYOe00O4&amp;t=327s</a:t>
            </a:r>
          </a:p>
          <a:p>
            <a:endParaRPr lang="en-US" dirty="0"/>
          </a:p>
          <a:p>
            <a:r>
              <a:rPr lang="en-US" dirty="0"/>
              <a:t>CR : Carriage Return Line Feed  =&gt; </a:t>
            </a:r>
          </a:p>
          <a:p>
            <a:endParaRPr lang="en-US" dirty="0"/>
          </a:p>
          <a:p>
            <a:r>
              <a:rPr lang="en-US" dirty="0"/>
              <a:t>SSL = Secure Socket Layer </a:t>
            </a:r>
          </a:p>
          <a:p>
            <a:r>
              <a:rPr lang="en-US" dirty="0"/>
              <a:t>TSL = Transport Socket Layer</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27</a:t>
            </a:fld>
            <a:endParaRPr lang="en-US"/>
          </a:p>
        </p:txBody>
      </p:sp>
    </p:spTree>
    <p:extLst>
      <p:ext uri="{BB962C8B-B14F-4D97-AF65-F5344CB8AC3E}">
        <p14:creationId xmlns:p14="http://schemas.microsoft.com/office/powerpoint/2010/main" val="2863873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 you replace the resource </a:t>
            </a:r>
          </a:p>
          <a:p>
            <a:r>
              <a:rPr lang="en-US" dirty="0"/>
              <a:t>DELETE = you just delete the resource</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29</a:t>
            </a:fld>
            <a:endParaRPr lang="en-US"/>
          </a:p>
        </p:txBody>
      </p:sp>
    </p:spTree>
    <p:extLst>
      <p:ext uri="{BB962C8B-B14F-4D97-AF65-F5344CB8AC3E}">
        <p14:creationId xmlns:p14="http://schemas.microsoft.com/office/powerpoint/2010/main" val="461775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Moms are idempotent – “no matter how</a:t>
            </a:r>
            <a:r>
              <a:rPr lang="en-US" baseline="0" dirty="0"/>
              <a:t> many times you ask me – the answer is still no”</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34</a:t>
            </a:fld>
            <a:endParaRPr lang="en-US"/>
          </a:p>
        </p:txBody>
      </p:sp>
    </p:spTree>
    <p:extLst>
      <p:ext uri="{BB962C8B-B14F-4D97-AF65-F5344CB8AC3E}">
        <p14:creationId xmlns:p14="http://schemas.microsoft.com/office/powerpoint/2010/main" val="1340364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search engines, when they are indexing the web using their web crawlers/bots, try to change the content on the Web pages?</a:t>
            </a:r>
          </a:p>
        </p:txBody>
      </p:sp>
      <p:sp>
        <p:nvSpPr>
          <p:cNvPr id="4" name="Slide Number Placeholder 3"/>
          <p:cNvSpPr>
            <a:spLocks noGrp="1"/>
          </p:cNvSpPr>
          <p:nvPr>
            <p:ph type="sldNum" sz="quarter" idx="5"/>
          </p:nvPr>
        </p:nvSpPr>
        <p:spPr/>
        <p:txBody>
          <a:bodyPr/>
          <a:lstStyle/>
          <a:p>
            <a:fld id="{13C348FD-417E-BC4B-85B9-A87AE63942A8}" type="slidenum">
              <a:rPr lang="en-US" smtClean="0"/>
              <a:pPr/>
              <a:t>37</a:t>
            </a:fld>
            <a:endParaRPr lang="en-US"/>
          </a:p>
        </p:txBody>
      </p:sp>
    </p:spTree>
    <p:extLst>
      <p:ext uri="{BB962C8B-B14F-4D97-AF65-F5344CB8AC3E}">
        <p14:creationId xmlns:p14="http://schemas.microsoft.com/office/powerpoint/2010/main" val="926588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MIME is used for the content/media type.</a:t>
            </a:r>
          </a:p>
          <a:p>
            <a:r>
              <a:rPr lang="en-US" dirty="0"/>
              <a:t>It stands for </a:t>
            </a:r>
            <a:r>
              <a:rPr lang="en-US" sz="1200" b="1" i="0" kern="1200" dirty="0">
                <a:solidFill>
                  <a:schemeClr val="tx1"/>
                </a:solidFill>
                <a:effectLst/>
                <a:latin typeface="+mn-lt"/>
                <a:ea typeface="+mn-ea"/>
                <a:cs typeface="+mn-cs"/>
              </a:rPr>
              <a:t>Multipurpose Internet Mail Extensions</a:t>
            </a:r>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38</a:t>
            </a:fld>
            <a:endParaRPr lang="en-US"/>
          </a:p>
        </p:txBody>
      </p:sp>
    </p:spTree>
    <p:extLst>
      <p:ext uri="{BB962C8B-B14F-4D97-AF65-F5344CB8AC3E}">
        <p14:creationId xmlns:p14="http://schemas.microsoft.com/office/powerpoint/2010/main" val="189510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Status codes are like 404, 201 like that …</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41</a:t>
            </a:fld>
            <a:endParaRPr lang="en-US"/>
          </a:p>
        </p:txBody>
      </p:sp>
    </p:spTree>
    <p:extLst>
      <p:ext uri="{BB962C8B-B14F-4D97-AF65-F5344CB8AC3E}">
        <p14:creationId xmlns:p14="http://schemas.microsoft.com/office/powerpoint/2010/main" val="2317061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is the Status Code </a:t>
            </a:r>
          </a:p>
          <a:p>
            <a:r>
              <a:rPr lang="en-US" dirty="0"/>
              <a:t>OK is the reason</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42</a:t>
            </a:fld>
            <a:endParaRPr lang="en-US"/>
          </a:p>
        </p:txBody>
      </p:sp>
    </p:spTree>
    <p:extLst>
      <p:ext uri="{BB962C8B-B14F-4D97-AF65-F5344CB8AC3E}">
        <p14:creationId xmlns:p14="http://schemas.microsoft.com/office/powerpoint/2010/main" val="3447906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Digits are like 404 403 </a:t>
            </a:r>
          </a:p>
          <a:p>
            <a:r>
              <a:rPr lang="en-US" dirty="0"/>
              <a:t>Example 404 … this is a client side error </a:t>
            </a:r>
          </a:p>
        </p:txBody>
      </p:sp>
      <p:sp>
        <p:nvSpPr>
          <p:cNvPr id="4" name="Slide Number Placeholder 3"/>
          <p:cNvSpPr>
            <a:spLocks noGrp="1"/>
          </p:cNvSpPr>
          <p:nvPr>
            <p:ph type="sldNum" sz="quarter" idx="5"/>
          </p:nvPr>
        </p:nvSpPr>
        <p:spPr/>
        <p:txBody>
          <a:bodyPr/>
          <a:lstStyle/>
          <a:p>
            <a:fld id="{13C348FD-417E-BC4B-85B9-A87AE63942A8}" type="slidenum">
              <a:rPr lang="en-US" smtClean="0"/>
              <a:pPr/>
              <a:t>43</a:t>
            </a:fld>
            <a:endParaRPr lang="en-US"/>
          </a:p>
        </p:txBody>
      </p:sp>
    </p:spTree>
    <p:extLst>
      <p:ext uri="{BB962C8B-B14F-4D97-AF65-F5344CB8AC3E}">
        <p14:creationId xmlns:p14="http://schemas.microsoft.com/office/powerpoint/2010/main" val="2238355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t>
            </a:r>
            <a:r>
              <a:rPr lang="en-US" dirty="0" err="1"/>
              <a:t>nc</a:t>
            </a:r>
            <a:r>
              <a:rPr lang="en-US" dirty="0"/>
              <a:t>” instead of telnet </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54</a:t>
            </a:fld>
            <a:endParaRPr lang="en-US"/>
          </a:p>
        </p:txBody>
      </p:sp>
    </p:spTree>
    <p:extLst>
      <p:ext uri="{BB962C8B-B14F-4D97-AF65-F5344CB8AC3E}">
        <p14:creationId xmlns:p14="http://schemas.microsoft.com/office/powerpoint/2010/main" val="2194167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server side </a:t>
            </a:r>
          </a:p>
        </p:txBody>
      </p:sp>
      <p:sp>
        <p:nvSpPr>
          <p:cNvPr id="4" name="Slide Number Placeholder 3"/>
          <p:cNvSpPr>
            <a:spLocks noGrp="1"/>
          </p:cNvSpPr>
          <p:nvPr>
            <p:ph type="sldNum" sz="quarter" idx="5"/>
          </p:nvPr>
        </p:nvSpPr>
        <p:spPr/>
        <p:txBody>
          <a:bodyPr/>
          <a:lstStyle/>
          <a:p>
            <a:fld id="{13C348FD-417E-BC4B-85B9-A87AE63942A8}" type="slidenum">
              <a:rPr lang="en-US" smtClean="0"/>
              <a:pPr/>
              <a:t>55</a:t>
            </a:fld>
            <a:endParaRPr lang="en-US"/>
          </a:p>
        </p:txBody>
      </p:sp>
    </p:spTree>
    <p:extLst>
      <p:ext uri="{BB962C8B-B14F-4D97-AF65-F5344CB8AC3E}">
        <p14:creationId xmlns:p14="http://schemas.microsoft.com/office/powerpoint/2010/main" val="4239190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presentation layer, that is what people get to see.</a:t>
            </a:r>
          </a:p>
          <a:p>
            <a:endParaRPr lang="en-US" dirty="0"/>
          </a:p>
          <a:p>
            <a:r>
              <a:rPr lang="en-US" dirty="0"/>
              <a:t>In the Application Layer: this is where the logic is </a:t>
            </a:r>
          </a:p>
          <a:p>
            <a:endParaRPr lang="en-US" dirty="0"/>
          </a:p>
          <a:p>
            <a:r>
              <a:rPr lang="en-US" dirty="0"/>
              <a:t>MVC </a:t>
            </a:r>
          </a:p>
          <a:p>
            <a:endParaRPr lang="en-US" dirty="0"/>
          </a:p>
          <a:p>
            <a:r>
              <a:rPr lang="en-US" dirty="0"/>
              <a:t>Three Level Model </a:t>
            </a:r>
          </a:p>
          <a:p>
            <a:endParaRPr lang="en-US" dirty="0"/>
          </a:p>
          <a:p>
            <a:r>
              <a:rPr lang="en-US" dirty="0"/>
              <a:t>https://</a:t>
            </a:r>
            <a:r>
              <a:rPr lang="en-US" dirty="0" err="1"/>
              <a:t>stackoverflow.com</a:t>
            </a:r>
            <a:r>
              <a:rPr lang="en-US" dirty="0"/>
              <a:t>/questions/10739914/what-is-the-difference-between-3-tier-architecture-and-a-mvc</a:t>
            </a:r>
          </a:p>
          <a:p>
            <a:endParaRPr lang="en-US" dirty="0"/>
          </a:p>
          <a:p>
            <a:r>
              <a:rPr lang="en-US" dirty="0" err="1"/>
              <a:t>Analougus</a:t>
            </a:r>
            <a:r>
              <a:rPr lang="en-US" dirty="0"/>
              <a:t> </a:t>
            </a:r>
          </a:p>
          <a:p>
            <a:r>
              <a:rPr lang="en-US" dirty="0"/>
              <a:t>Model =&gt; Data Layer</a:t>
            </a:r>
          </a:p>
          <a:p>
            <a:r>
              <a:rPr lang="en-US" dirty="0"/>
              <a:t>View =&gt; Presentation Layer</a:t>
            </a:r>
          </a:p>
          <a:p>
            <a:r>
              <a:rPr lang="en-US" dirty="0"/>
              <a:t>Controller =&gt; Application Layer </a:t>
            </a:r>
          </a:p>
          <a:p>
            <a:endParaRPr lang="en-US" dirty="0"/>
          </a:p>
          <a:p>
            <a:r>
              <a:rPr lang="en-US" dirty="0"/>
              <a:t>What is the difference ? Tier model is like a Cake (layer by layer) but the MVC model is like a Triangle, </a:t>
            </a:r>
          </a:p>
        </p:txBody>
      </p:sp>
      <p:sp>
        <p:nvSpPr>
          <p:cNvPr id="4" name="Slide Number Placeholder 3"/>
          <p:cNvSpPr>
            <a:spLocks noGrp="1"/>
          </p:cNvSpPr>
          <p:nvPr>
            <p:ph type="sldNum" sz="quarter" idx="5"/>
          </p:nvPr>
        </p:nvSpPr>
        <p:spPr/>
        <p:txBody>
          <a:bodyPr/>
          <a:lstStyle/>
          <a:p>
            <a:fld id="{13C348FD-417E-BC4B-85B9-A87AE63942A8}" type="slidenum">
              <a:rPr lang="en-US" smtClean="0"/>
              <a:pPr/>
              <a:t>56</a:t>
            </a:fld>
            <a:endParaRPr lang="en-US"/>
          </a:p>
        </p:txBody>
      </p:sp>
    </p:spTree>
    <p:extLst>
      <p:ext uri="{BB962C8B-B14F-4D97-AF65-F5344CB8AC3E}">
        <p14:creationId xmlns:p14="http://schemas.microsoft.com/office/powerpoint/2010/main" val="4040742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talking about the Three Tier Model</a:t>
            </a:r>
          </a:p>
        </p:txBody>
      </p:sp>
      <p:sp>
        <p:nvSpPr>
          <p:cNvPr id="4" name="Slide Number Placeholder 3"/>
          <p:cNvSpPr>
            <a:spLocks noGrp="1"/>
          </p:cNvSpPr>
          <p:nvPr>
            <p:ph type="sldNum" sz="quarter" idx="5"/>
          </p:nvPr>
        </p:nvSpPr>
        <p:spPr/>
        <p:txBody>
          <a:bodyPr/>
          <a:lstStyle/>
          <a:p>
            <a:fld id="{13C348FD-417E-BC4B-85B9-A87AE63942A8}" type="slidenum">
              <a:rPr lang="en-US" smtClean="0"/>
              <a:pPr/>
              <a:t>59</a:t>
            </a:fld>
            <a:endParaRPr lang="en-US"/>
          </a:p>
        </p:txBody>
      </p:sp>
    </p:spTree>
    <p:extLst>
      <p:ext uri="{BB962C8B-B14F-4D97-AF65-F5344CB8AC3E}">
        <p14:creationId xmlns:p14="http://schemas.microsoft.com/office/powerpoint/2010/main" val="1425625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Generally speaking : Application Layer is the one who connects the “Front-End” and the “Back-End”</a:t>
            </a:r>
          </a:p>
        </p:txBody>
      </p:sp>
      <p:sp>
        <p:nvSpPr>
          <p:cNvPr id="4" name="Slide Number Placeholder 3"/>
          <p:cNvSpPr>
            <a:spLocks noGrp="1"/>
          </p:cNvSpPr>
          <p:nvPr>
            <p:ph type="sldNum" sz="quarter" idx="5"/>
          </p:nvPr>
        </p:nvSpPr>
        <p:spPr/>
        <p:txBody>
          <a:bodyPr/>
          <a:lstStyle/>
          <a:p>
            <a:fld id="{13C348FD-417E-BC4B-85B9-A87AE63942A8}" type="slidenum">
              <a:rPr lang="en-US" smtClean="0"/>
              <a:pPr/>
              <a:t>60</a:t>
            </a:fld>
            <a:endParaRPr lang="en-US"/>
          </a:p>
        </p:txBody>
      </p:sp>
    </p:spTree>
    <p:extLst>
      <p:ext uri="{BB962C8B-B14F-4D97-AF65-F5344CB8AC3E}">
        <p14:creationId xmlns:p14="http://schemas.microsoft.com/office/powerpoint/2010/main" val="3097587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61</a:t>
            </a:fld>
            <a:endParaRPr lang="en-US"/>
          </a:p>
        </p:txBody>
      </p:sp>
    </p:spTree>
    <p:extLst>
      <p:ext uri="{BB962C8B-B14F-4D97-AF65-F5344CB8AC3E}">
        <p14:creationId xmlns:p14="http://schemas.microsoft.com/office/powerpoint/2010/main" val="1175428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Static resource ? Resource that does not change, example, an image or webpage that does not </a:t>
            </a:r>
            <a:r>
              <a:rPr lang="en-US" dirty="0" err="1"/>
              <a:t>change.v</a:t>
            </a:r>
            <a:r>
              <a:rPr lang="en-US" dirty="0"/>
              <a:t> </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72</a:t>
            </a:fld>
            <a:endParaRPr lang="en-US"/>
          </a:p>
        </p:txBody>
      </p:sp>
    </p:spTree>
    <p:extLst>
      <p:ext uri="{BB962C8B-B14F-4D97-AF65-F5344CB8AC3E}">
        <p14:creationId xmlns:p14="http://schemas.microsoft.com/office/powerpoint/2010/main" val="2945267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Scripts, Java Scripts are static resources </a:t>
            </a:r>
          </a:p>
          <a:p>
            <a:endParaRPr lang="en-US" dirty="0"/>
          </a:p>
          <a:p>
            <a:r>
              <a:rPr lang="en-US" dirty="0"/>
              <a:t>The static resources should me minimize to reduce the work load </a:t>
            </a:r>
          </a:p>
        </p:txBody>
      </p:sp>
      <p:sp>
        <p:nvSpPr>
          <p:cNvPr id="4" name="Slide Number Placeholder 3"/>
          <p:cNvSpPr>
            <a:spLocks noGrp="1"/>
          </p:cNvSpPr>
          <p:nvPr>
            <p:ph type="sldNum" sz="quarter" idx="5"/>
          </p:nvPr>
        </p:nvSpPr>
        <p:spPr/>
        <p:txBody>
          <a:bodyPr/>
          <a:lstStyle/>
          <a:p>
            <a:fld id="{13C348FD-417E-BC4B-85B9-A87AE63942A8}" type="slidenum">
              <a:rPr lang="en-US" smtClean="0"/>
              <a:pPr/>
              <a:t>73</a:t>
            </a:fld>
            <a:endParaRPr lang="en-US"/>
          </a:p>
        </p:txBody>
      </p:sp>
    </p:spTree>
    <p:extLst>
      <p:ext uri="{BB962C8B-B14F-4D97-AF65-F5344CB8AC3E}">
        <p14:creationId xmlns:p14="http://schemas.microsoft.com/office/powerpoint/2010/main" val="3515957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Tight coupling is hard to change</a:t>
            </a:r>
          </a:p>
          <a:p>
            <a:r>
              <a:rPr lang="en-US" dirty="0"/>
              <a:t>But loose coupling is </a:t>
            </a:r>
            <a:r>
              <a:rPr lang="en-US" dirty="0" err="1"/>
              <a:t>esier</a:t>
            </a:r>
            <a:r>
              <a:rPr lang="en-US" dirty="0"/>
              <a:t> to change. </a:t>
            </a:r>
          </a:p>
          <a:p>
            <a:endParaRPr lang="en-US" dirty="0"/>
          </a:p>
          <a:p>
            <a:r>
              <a:rPr lang="en-US" dirty="0"/>
              <a:t>What is coupling ?  The coupling of the presentation later, application layer and data layer </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74</a:t>
            </a:fld>
            <a:endParaRPr lang="en-US"/>
          </a:p>
        </p:txBody>
      </p:sp>
    </p:spTree>
    <p:extLst>
      <p:ext uri="{BB962C8B-B14F-4D97-AF65-F5344CB8AC3E}">
        <p14:creationId xmlns:p14="http://schemas.microsoft.com/office/powerpoint/2010/main" val="8287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3</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9998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4</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6</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sng" kern="1200" dirty="0">
                <a:solidFill>
                  <a:schemeClr val="tx1"/>
                </a:solidFill>
                <a:effectLst/>
                <a:latin typeface="+mn-lt"/>
                <a:ea typeface="+mn-ea"/>
                <a:cs typeface="+mn-cs"/>
                <a:hlinkClick r:id="rId3"/>
              </a:rPr>
              <a:t>URI</a:t>
            </a:r>
            <a:r>
              <a:rPr lang="en-US" sz="1200" b="1" i="0" kern="1200" dirty="0">
                <a:solidFill>
                  <a:schemeClr val="tx1"/>
                </a:solidFill>
                <a:effectLst/>
                <a:latin typeface="+mn-lt"/>
                <a:ea typeface="+mn-ea"/>
                <a:cs typeface="+mn-cs"/>
              </a:rPr>
              <a:t>s identify</a:t>
            </a:r>
            <a:r>
              <a:rPr lang="en-US" sz="1200" b="0" i="0" kern="1200" dirty="0">
                <a:solidFill>
                  <a:schemeClr val="tx1"/>
                </a:solidFill>
                <a:effectLst/>
                <a:latin typeface="+mn-lt"/>
                <a:ea typeface="+mn-ea"/>
                <a:cs typeface="+mn-cs"/>
              </a:rPr>
              <a:t> and </a:t>
            </a:r>
            <a:r>
              <a:rPr lang="en-US" sz="1200" b="1" i="0" u="sng" kern="1200" dirty="0">
                <a:solidFill>
                  <a:schemeClr val="tx1"/>
                </a:solidFill>
                <a:effectLst/>
                <a:latin typeface="+mn-lt"/>
                <a:ea typeface="+mn-ea"/>
                <a:cs typeface="+mn-cs"/>
                <a:hlinkClick r:id="rId4"/>
              </a:rPr>
              <a:t>URL</a:t>
            </a:r>
            <a:r>
              <a:rPr lang="en-US" sz="1200" b="1" i="0" kern="1200" dirty="0">
                <a:solidFill>
                  <a:schemeClr val="tx1"/>
                </a:solidFill>
                <a:effectLst/>
                <a:latin typeface="+mn-lt"/>
                <a:ea typeface="+mn-ea"/>
                <a:cs typeface="+mn-cs"/>
              </a:rPr>
              <a:t>s locate</a:t>
            </a:r>
            <a:r>
              <a:rPr lang="en-US" sz="1200" b="0" i="0" kern="1200" dirty="0">
                <a:solidFill>
                  <a:schemeClr val="tx1"/>
                </a:solidFill>
                <a:effectLst/>
                <a:latin typeface="+mn-lt"/>
                <a:ea typeface="+mn-ea"/>
                <a:cs typeface="+mn-cs"/>
              </a:rPr>
              <a:t>; however, </a:t>
            </a:r>
            <a:r>
              <a:rPr lang="en-US" sz="1200" b="1" i="0" kern="1200" dirty="0">
                <a:solidFill>
                  <a:schemeClr val="tx1"/>
                </a:solidFill>
                <a:effectLst/>
                <a:latin typeface="+mn-lt"/>
                <a:ea typeface="+mn-ea"/>
                <a:cs typeface="+mn-cs"/>
              </a:rPr>
              <a:t>locators are also identifiers</a:t>
            </a:r>
            <a:r>
              <a:rPr lang="en-US" sz="1200" b="0" i="0" kern="1200" dirty="0">
                <a:solidFill>
                  <a:schemeClr val="tx1"/>
                </a:solidFill>
                <a:effectLst/>
                <a:latin typeface="+mn-lt"/>
                <a:ea typeface="+mn-ea"/>
                <a:cs typeface="+mn-cs"/>
              </a:rPr>
              <a:t>, so every URL is also a URI, but there are URIs which are not URLs.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Examples</a:t>
            </a:r>
          </a:p>
          <a:p>
            <a:pPr fontAlgn="base"/>
            <a:r>
              <a:rPr lang="en-US" sz="1200" b="0" i="0" kern="1200" dirty="0">
                <a:solidFill>
                  <a:schemeClr val="tx1"/>
                </a:solidFill>
                <a:effectLst/>
                <a:latin typeface="+mn-lt"/>
                <a:ea typeface="+mn-ea"/>
                <a:cs typeface="+mn-cs"/>
              </a:rPr>
              <a:t>Roger Pate</a:t>
            </a:r>
          </a:p>
          <a:p>
            <a:pPr fontAlgn="base"/>
            <a:r>
              <a:rPr lang="en-US" sz="1200" b="0" i="0" kern="1200" dirty="0">
                <a:solidFill>
                  <a:schemeClr val="tx1"/>
                </a:solidFill>
                <a:effectLst/>
                <a:latin typeface="+mn-lt"/>
                <a:ea typeface="+mn-ea"/>
                <a:cs typeface="+mn-cs"/>
              </a:rPr>
              <a:t>This is my name, which is an identifier. It is like a URI, but cannot be a URL, as it tells you nothing about my location or how to contact me. In this case it also happens to identify at least 5 other people in the USA alone.</a:t>
            </a:r>
          </a:p>
          <a:p>
            <a:pPr fontAlgn="base"/>
            <a:r>
              <a:rPr lang="en-US" sz="1200" b="0" i="0" kern="1200" dirty="0">
                <a:solidFill>
                  <a:schemeClr val="tx1"/>
                </a:solidFill>
                <a:effectLst/>
                <a:latin typeface="+mn-lt"/>
                <a:ea typeface="+mn-ea"/>
                <a:cs typeface="+mn-cs"/>
              </a:rPr>
              <a:t>4914 West Bay Street, Nassau, Bahamas</a:t>
            </a:r>
          </a:p>
          <a:p>
            <a:pPr fontAlgn="base"/>
            <a:r>
              <a:rPr lang="en-US" sz="1200" b="0" i="0" kern="1200" dirty="0">
                <a:solidFill>
                  <a:schemeClr val="tx1"/>
                </a:solidFill>
                <a:effectLst/>
                <a:latin typeface="+mn-lt"/>
                <a:ea typeface="+mn-ea"/>
                <a:cs typeface="+mn-cs"/>
              </a:rPr>
              <a:t>This is a locator, which is an identifier for that physical location. It is like both a URL and URI (since all URLs are URIs), and also identifies me </a:t>
            </a:r>
            <a:r>
              <a:rPr lang="en-US" sz="1200" b="0" i="0" u="sng" kern="1200" dirty="0">
                <a:solidFill>
                  <a:schemeClr val="tx1"/>
                </a:solidFill>
                <a:effectLst/>
                <a:latin typeface="+mn-lt"/>
                <a:ea typeface="+mn-ea"/>
                <a:cs typeface="+mn-cs"/>
                <a:hlinkClick r:id="rId5"/>
              </a:rPr>
              <a:t>indirectly</a:t>
            </a:r>
            <a:r>
              <a:rPr lang="en-US" sz="1200" b="0" i="0" kern="1200" dirty="0">
                <a:solidFill>
                  <a:schemeClr val="tx1"/>
                </a:solidFill>
                <a:effectLst/>
                <a:latin typeface="+mn-lt"/>
                <a:ea typeface="+mn-ea"/>
                <a:cs typeface="+mn-cs"/>
              </a:rPr>
              <a:t> as "resident of..". In this case it uniquely identifies me, but that would change if I get a roommate.</a:t>
            </a:r>
          </a:p>
          <a:p>
            <a:pPr fontAlgn="base"/>
            <a:r>
              <a:rPr lang="en-US" sz="1200" b="0" i="0" kern="1200" dirty="0">
                <a:solidFill>
                  <a:schemeClr val="tx1"/>
                </a:solidFill>
                <a:effectLst/>
                <a:latin typeface="+mn-lt"/>
                <a:ea typeface="+mn-ea"/>
                <a:cs typeface="+mn-cs"/>
              </a:rPr>
              <a:t>I say "like" because these examples do not follow the required syntax.</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7</a:t>
            </a:fld>
            <a:endParaRPr lang="en-US"/>
          </a:p>
        </p:txBody>
      </p:sp>
    </p:spTree>
    <p:extLst>
      <p:ext uri="{BB962C8B-B14F-4D97-AF65-F5344CB8AC3E}">
        <p14:creationId xmlns:p14="http://schemas.microsoft.com/office/powerpoint/2010/main" val="3258248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9</a:t>
            </a:fld>
            <a:endParaRPr lang="en-US"/>
          </a:p>
        </p:txBody>
      </p:sp>
    </p:spTree>
    <p:extLst>
      <p:ext uri="{BB962C8B-B14F-4D97-AF65-F5344CB8AC3E}">
        <p14:creationId xmlns:p14="http://schemas.microsoft.com/office/powerpoint/2010/main" val="1611583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HTTP/2 specification was published as </a:t>
            </a:r>
            <a:r>
              <a:rPr lang="en-US" sz="1200" b="0" i="0" u="none" strike="noStrike" kern="1200" dirty="0">
                <a:solidFill>
                  <a:schemeClr val="tx1"/>
                </a:solidFill>
                <a:effectLst/>
                <a:latin typeface="+mn-lt"/>
                <a:ea typeface="+mn-ea"/>
                <a:cs typeface="+mn-cs"/>
                <a:hlinkClick r:id="rId3"/>
              </a:rPr>
              <a:t>RFC 7540</a:t>
            </a:r>
            <a:r>
              <a:rPr lang="en-US" sz="1200" b="0" i="0" kern="1200" dirty="0">
                <a:solidFill>
                  <a:schemeClr val="tx1"/>
                </a:solidFill>
                <a:effectLst/>
                <a:latin typeface="+mn-lt"/>
                <a:ea typeface="+mn-ea"/>
                <a:cs typeface="+mn-cs"/>
              </a:rPr>
              <a:t> in May 2015.</a:t>
            </a:r>
            <a:r>
              <a:rPr lang="en-US" sz="1200" b="0" i="0" u="none" strike="noStrike" kern="1200" baseline="30000" dirty="0">
                <a:solidFill>
                  <a:schemeClr val="tx1"/>
                </a:solidFill>
                <a:effectLst/>
                <a:latin typeface="+mn-lt"/>
                <a:ea typeface="+mn-ea"/>
                <a:cs typeface="+mn-cs"/>
                <a:hlinkClick r:id="rId4"/>
              </a:rPr>
              <a:t>[8]</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20</a:t>
            </a:fld>
            <a:endParaRPr lang="en-US"/>
          </a:p>
        </p:txBody>
      </p:sp>
    </p:spTree>
    <p:extLst>
      <p:ext uri="{BB962C8B-B14F-4D97-AF65-F5344CB8AC3E}">
        <p14:creationId xmlns:p14="http://schemas.microsoft.com/office/powerpoint/2010/main" val="905434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1327680" y="1294697"/>
            <a:ext cx="6488640" cy="3153931"/>
          </a:xfrm>
          <a:prstGeom prst="rect">
            <a:avLst/>
          </a:prstGeom>
          <a:ln w="3175">
            <a:solidFill>
              <a:schemeClr val="bg1"/>
            </a:solidFill>
          </a:ln>
          <a:effectLst>
            <a:outerShdw blurRad="63500" sx="100500" sy="100500" algn="ctr" rotWithShape="0">
              <a:prstClr val="black">
                <a:alpha val="50000"/>
              </a:prstClr>
            </a:outerShdw>
          </a:effectLst>
        </p:spPr>
        <p:txBody>
          <a:bodyPr lIns="91430" tIns="45715" rIns="91430" bIns="45715">
            <a:normAutofit/>
          </a:bodyPr>
          <a:lstStyle/>
          <a:p>
            <a:pPr defTabSz="912973">
              <a:lnSpc>
                <a:spcPct val="96000"/>
              </a:lnSpc>
              <a:spcBef>
                <a:spcPts val="1996"/>
              </a:spcBef>
              <a:buClr>
                <a:srgbClr val="6FB7D7"/>
              </a:buClr>
              <a:buSzPct val="110000"/>
              <a:buFont typeface="Wingdings 2" pitchFamily="-109" charset="2"/>
              <a:buNone/>
              <a:defRPr/>
            </a:pPr>
            <a:endParaRPr lang="en-US" sz="3200">
              <a:solidFill>
                <a:srgbClr val="595959"/>
              </a:solidFill>
              <a:latin typeface="Kozuka Gothic Pro M" pitchFamily="34" charset="-128"/>
              <a:ea typeface="Kozuka Gothic Pro M" pitchFamily="34" charset="-128"/>
            </a:endParaRPr>
          </a:p>
        </p:txBody>
      </p:sp>
      <p:sp>
        <p:nvSpPr>
          <p:cNvPr id="2" name="Title 1"/>
          <p:cNvSpPr>
            <a:spLocks noGrp="1"/>
          </p:cNvSpPr>
          <p:nvPr>
            <p:ph type="ctrTitle"/>
          </p:nvPr>
        </p:nvSpPr>
        <p:spPr>
          <a:xfrm>
            <a:off x="1323360" y="1286054"/>
            <a:ext cx="6498158" cy="3179854"/>
          </a:xfrm>
        </p:spPr>
        <p:txBody>
          <a:bodyPr rtlCol="0" anchor="ctr" anchorCtr="0">
            <a:noAutofit/>
          </a:bodyPr>
          <a:lstStyle>
            <a:lvl1pPr marL="0" indent="0" algn="ctr" defTabSz="914305"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Kozuka Gothic Pro M" pitchFamily="34" charset="-128"/>
                <a:ea typeface="Kozuka Gothic Pro M" pitchFamily="34" charset="-128"/>
                <a:cs typeface="+mj-cs"/>
              </a:defRPr>
            </a:lvl1pPr>
          </a:lstStyle>
          <a:p>
            <a:r>
              <a:rPr lang="en-US"/>
              <a:t>Click to edit Master title style</a:t>
            </a:r>
            <a:endParaRPr/>
          </a:p>
        </p:txBody>
      </p:sp>
      <p:sp>
        <p:nvSpPr>
          <p:cNvPr id="3" name="Subtitle 2"/>
          <p:cNvSpPr>
            <a:spLocks noGrp="1"/>
          </p:cNvSpPr>
          <p:nvPr>
            <p:ph type="subTitle" idx="1"/>
          </p:nvPr>
        </p:nvSpPr>
        <p:spPr>
          <a:xfrm>
            <a:off x="1322922" y="4517049"/>
            <a:ext cx="6498159" cy="916641"/>
          </a:xfrm>
        </p:spPr>
        <p:txBody>
          <a:bodyPr rtlCol="0">
            <a:normAutofit/>
          </a:bodyPr>
          <a:lstStyle>
            <a:lvl1pPr marL="0" indent="0" algn="ctr" defTabSz="914305"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Kozuka Gothic Pro M" pitchFamily="34" charset="-128"/>
                <a:ea typeface="Kozuka Gothic Pro M" pitchFamily="34" charset="-128"/>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a:t>Click to edit Master subtitle style</a:t>
            </a:r>
            <a:endParaRPr/>
          </a:p>
        </p:txBody>
      </p:sp>
      <p:sp>
        <p:nvSpPr>
          <p:cNvPr id="5" name="Date Placeholder 4"/>
          <p:cNvSpPr>
            <a:spLocks noGrp="1"/>
          </p:cNvSpPr>
          <p:nvPr>
            <p:ph type="dt" sz="half" idx="10"/>
          </p:nvPr>
        </p:nvSpPr>
        <p:spPr/>
        <p:txBody>
          <a:bodyPr/>
          <a:lstStyle/>
          <a:p>
            <a:fld id="{340353D4-898F-B046-8B53-91D5944C5D64}" type="datetime1">
              <a:rPr lang="en-US" smtClean="0"/>
              <a:t>9/3/18</a:t>
            </a:fld>
            <a:endParaRPr lang="en-US"/>
          </a:p>
        </p:txBody>
      </p:sp>
      <p:sp>
        <p:nvSpPr>
          <p:cNvPr id="6" name="Footer Placeholder 5"/>
          <p:cNvSpPr>
            <a:spLocks noGrp="1"/>
          </p:cNvSpPr>
          <p:nvPr>
            <p:ph type="ftr" sz="quarter" idx="11"/>
          </p:nvPr>
        </p:nvSpPr>
        <p:spPr/>
        <p:txBody>
          <a:bodyPr/>
          <a:lstStyle/>
          <a:p>
            <a:r>
              <a:rPr lang="en-US"/>
              <a:t>Web Systems Development</a:t>
            </a:r>
          </a:p>
        </p:txBody>
      </p:sp>
      <p:sp>
        <p:nvSpPr>
          <p:cNvPr id="7" name="Slide Number Placeholder 6"/>
          <p:cNvSpPr>
            <a:spLocks noGrp="1"/>
          </p:cNvSpPr>
          <p:nvPr>
            <p:ph type="sldNum" sz="quarter" idx="12"/>
          </p:nvPr>
        </p:nvSpPr>
        <p:spPr/>
        <p:txBody>
          <a:bodyPr/>
          <a:lstStyle/>
          <a:p>
            <a:fld id="{AD76AFCB-4DD2-9645-AB38-217B1C34F2E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9" y="3352802"/>
            <a:ext cx="8416925" cy="1470025"/>
          </a:xfrm>
        </p:spPr>
        <p:txBody>
          <a:bodyPr/>
          <a:lstStyle/>
          <a:p>
            <a:r>
              <a:rPr lang="en-US"/>
              <a:t>Click to edit Master title style</a:t>
            </a:r>
            <a:endParaRPr/>
          </a:p>
        </p:txBody>
      </p:sp>
      <p:sp>
        <p:nvSpPr>
          <p:cNvPr id="3" name="Subtitle 2"/>
          <p:cNvSpPr>
            <a:spLocks noGrp="1"/>
          </p:cNvSpPr>
          <p:nvPr>
            <p:ph type="subTitle" idx="1"/>
          </p:nvPr>
        </p:nvSpPr>
        <p:spPr>
          <a:xfrm>
            <a:off x="363539" y="4771029"/>
            <a:ext cx="8416925" cy="972671"/>
          </a:xfrm>
        </p:spPr>
        <p:txBody>
          <a:bodyPr>
            <a:normAutofit/>
          </a:bodyPr>
          <a:lstStyle>
            <a:lvl1pPr marL="0" indent="0" algn="ctr">
              <a:spcBef>
                <a:spcPts val="300"/>
              </a:spcBef>
              <a:buNone/>
              <a:defRPr sz="1800">
                <a:solidFill>
                  <a:schemeClr val="tx1">
                    <a:tint val="75000"/>
                  </a:schemeClr>
                </a:solidFill>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200"/>
            </a:lvl1pPr>
            <a:lvl2pPr marL="457153" indent="0">
              <a:buNone/>
              <a:defRPr sz="2800"/>
            </a:lvl2pPr>
            <a:lvl3pPr marL="914305" indent="0">
              <a:buNone/>
              <a:defRPr sz="2400"/>
            </a:lvl3pPr>
            <a:lvl4pPr marL="1371458" indent="0">
              <a:buNone/>
              <a:defRPr sz="2000"/>
            </a:lvl4pPr>
            <a:lvl5pPr marL="1828610" indent="0">
              <a:buNone/>
              <a:defRPr sz="2000"/>
            </a:lvl5pPr>
            <a:lvl6pPr marL="2285763" indent="0">
              <a:buNone/>
              <a:defRPr sz="2000"/>
            </a:lvl6pPr>
            <a:lvl7pPr marL="2742915" indent="0">
              <a:buNone/>
              <a:defRPr sz="2000"/>
            </a:lvl7pPr>
            <a:lvl8pPr marL="3200068" indent="0">
              <a:buNone/>
              <a:defRPr sz="2000"/>
            </a:lvl8pPr>
            <a:lvl9pPr marL="3657220" indent="0">
              <a:buNone/>
              <a:defRPr sz="2000"/>
            </a:lvl9pPr>
          </a:lstStyle>
          <a:p>
            <a:pPr lvl="0"/>
            <a:r>
              <a:rPr lang="en-US" noProof="0"/>
              <a:t>Drag picture to placeholder or click icon to add</a:t>
            </a:r>
            <a:endParaRP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51072"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5"/>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6"/>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51070" y="1453225"/>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6"/>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3"/>
            <a:ext cx="3840480" cy="1162050"/>
          </a:xfrm>
        </p:spPr>
        <p:txBody>
          <a:bodyPr/>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5"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buNone/>
              <a:defRPr sz="18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548641" y="108012"/>
            <a:ext cx="8042400" cy="1336460"/>
          </a:xfrm>
          <a:prstGeom prst="rect">
            <a:avLst/>
          </a:prstGeom>
          <a:noFill/>
          <a:ln w="9525">
            <a:noFill/>
            <a:miter lim="800000"/>
            <a:headEnd/>
            <a:tailEnd/>
          </a:ln>
        </p:spPr>
        <p:txBody>
          <a:bodyPr vert="horz" wrap="square" lIns="91430" tIns="45715" rIns="91430" bIns="45715" numCol="1" anchor="b" anchorCtr="0" compatLnSpc="1">
            <a:prstTxWarp prst="textNoShape">
              <a:avLst/>
            </a:prstTxWarp>
          </a:bodyPr>
          <a:lstStyle/>
          <a:p>
            <a:pPr lvl="0"/>
            <a:r>
              <a:rPr lang="en-US"/>
              <a:t>Click to edit Master title style</a:t>
            </a:r>
          </a:p>
        </p:txBody>
      </p:sp>
      <p:sp>
        <p:nvSpPr>
          <p:cNvPr id="3075" name="Text Placeholder 2"/>
          <p:cNvSpPr>
            <a:spLocks noGrp="1"/>
          </p:cNvSpPr>
          <p:nvPr>
            <p:ph type="body" idx="1"/>
          </p:nvPr>
        </p:nvSpPr>
        <p:spPr bwMode="auto">
          <a:xfrm>
            <a:off x="548641" y="1600008"/>
            <a:ext cx="8042400" cy="4343496"/>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Web Systems Development</a:t>
            </a:r>
          </a:p>
        </p:txBody>
      </p:sp>
      <p:sp>
        <p:nvSpPr>
          <p:cNvPr id="3" name="Slide Number Placeholder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6AFCB-4DD2-9645-AB38-217B1C34F2E4}" type="slidenum">
              <a:rPr lang="en-US" smtClean="0"/>
              <a:t>‹#›</a:t>
            </a:fld>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F6A5B-38EC-D044-9A58-6B75AD3FB5DB}" type="datetime1">
              <a:rPr lang="en-US" smtClean="0"/>
              <a:t>9/3/18</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0" r:id="rId4"/>
    <p:sldLayoutId id="2147483681" r:id="rId5"/>
    <p:sldLayoutId id="2147483684" r:id="rId6"/>
  </p:sldLayoutIdLst>
  <p:hf hdr="0" dt="0"/>
  <p:txStyles>
    <p:titleStyle>
      <a:lvl1pPr algn="ctr" defTabSz="912973" rtl="0" eaLnBrk="1" fontAlgn="base" hangingPunct="1">
        <a:spcBef>
          <a:spcPct val="0"/>
        </a:spcBef>
        <a:spcAft>
          <a:spcPct val="0"/>
        </a:spcAft>
        <a:defRPr sz="4600" kern="1200">
          <a:solidFill>
            <a:schemeClr val="accent1"/>
          </a:solidFill>
          <a:latin typeface="Kozuka Gothic Pro M" pitchFamily="34" charset="-128"/>
          <a:ea typeface="Kozuka Gothic Pro M" pitchFamily="34" charset="-128"/>
          <a:cs typeface="Kozuka Gothic Pro M" pitchFamily="34" charset="-128"/>
        </a:defRPr>
      </a:lvl1pPr>
      <a:lvl2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2pPr>
      <a:lvl3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3pPr>
      <a:lvl4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4pPr>
      <a:lvl5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5pPr>
      <a:lvl6pPr marL="414726"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6pPr>
      <a:lvl7pPr marL="829452"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7pPr>
      <a:lvl8pPr marL="1244178"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8pPr>
      <a:lvl9pPr marL="1658904"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9pPr>
    </p:titleStyle>
    <p:bodyStyle>
      <a:lvl1pPr marL="348485" indent="-348485" algn="l" defTabSz="912973" rtl="0" eaLnBrk="1" fontAlgn="base" hangingPunct="1">
        <a:spcBef>
          <a:spcPts val="1996"/>
        </a:spcBef>
        <a:spcAft>
          <a:spcPct val="0"/>
        </a:spcAft>
        <a:buClr>
          <a:srgbClr val="6FB7D7"/>
        </a:buClr>
        <a:buSzPct val="110000"/>
        <a:buFont typeface="Wingdings 2" pitchFamily="18" charset="2"/>
        <a:buChar char=""/>
        <a:defRPr sz="2400" kern="1200">
          <a:solidFill>
            <a:srgbClr val="595959"/>
          </a:solidFill>
          <a:latin typeface="Kozuka Gothic Pro M" pitchFamily="34" charset="-128"/>
          <a:ea typeface="Kozuka Gothic Pro M" pitchFamily="34" charset="-128"/>
          <a:cs typeface="Kozuka Gothic Pro M" pitchFamily="34" charset="-128"/>
        </a:defRPr>
      </a:lvl1pPr>
      <a:lvl2pPr marL="685450" indent="-335525" algn="l" defTabSz="912973" rtl="0" eaLnBrk="1" fontAlgn="base" hangingPunct="1">
        <a:spcBef>
          <a:spcPts val="601"/>
        </a:spcBef>
        <a:spcAft>
          <a:spcPct val="0"/>
        </a:spcAft>
        <a:buClr>
          <a:srgbClr val="215D77"/>
        </a:buClr>
        <a:buSzPct val="110000"/>
        <a:buFont typeface="Wingdings 2" pitchFamily="18" charset="2"/>
        <a:buChar char=""/>
        <a:defRPr sz="2200" kern="1200">
          <a:solidFill>
            <a:srgbClr val="595959"/>
          </a:solidFill>
          <a:latin typeface="Kozuka Gothic Pro M" pitchFamily="34" charset="-128"/>
          <a:ea typeface="Kozuka Gothic Pro M" pitchFamily="34" charset="-128"/>
          <a:cs typeface="+mn-cs"/>
        </a:defRPr>
      </a:lvl2pPr>
      <a:lvl3pPr marL="967694" indent="-282244" algn="l" defTabSz="912973" rtl="0" eaLnBrk="1" fontAlgn="base" hangingPunct="1">
        <a:spcBef>
          <a:spcPts val="601"/>
        </a:spcBef>
        <a:spcAft>
          <a:spcPct val="0"/>
        </a:spcAft>
        <a:buClr>
          <a:srgbClr val="6FB7D7"/>
        </a:buClr>
        <a:buSzPct val="110000"/>
        <a:buFont typeface="Wingdings 2" pitchFamily="18" charset="2"/>
        <a:buChar char=""/>
        <a:defRPr sz="2000" kern="1200">
          <a:solidFill>
            <a:srgbClr val="595959"/>
          </a:solidFill>
          <a:latin typeface="Kozuka Gothic Pro M" pitchFamily="34" charset="-128"/>
          <a:ea typeface="Kozuka Gothic Pro M" pitchFamily="34" charset="-128"/>
          <a:cs typeface="+mn-cs"/>
        </a:defRPr>
      </a:lvl3pPr>
      <a:lvl4pPr marL="1262899" indent="-295205" algn="l" defTabSz="912973" rtl="0" eaLnBrk="1" fontAlgn="base" hangingPunct="1">
        <a:spcBef>
          <a:spcPts val="601"/>
        </a:spcBef>
        <a:spcAft>
          <a:spcPct val="0"/>
        </a:spcAft>
        <a:buClr>
          <a:srgbClr val="215D77"/>
        </a:buClr>
        <a:buSzPct val="110000"/>
        <a:buFont typeface="Wingdings 2" pitchFamily="18" charset="2"/>
        <a:buChar char=""/>
        <a:defRPr sz="1800" kern="1200">
          <a:solidFill>
            <a:srgbClr val="595959"/>
          </a:solidFill>
          <a:latin typeface="Kozuka Gothic Pro M" pitchFamily="34" charset="-128"/>
          <a:ea typeface="Kozuka Gothic Pro M" pitchFamily="34" charset="-128"/>
          <a:cs typeface="+mn-cs"/>
        </a:defRPr>
      </a:lvl4pPr>
      <a:lvl5pPr marL="1545143" indent="-282244" algn="l" defTabSz="912973" rtl="0" eaLnBrk="1" fontAlgn="base" hangingPunct="1">
        <a:spcBef>
          <a:spcPts val="601"/>
        </a:spcBef>
        <a:spcAft>
          <a:spcPct val="0"/>
        </a:spcAft>
        <a:buClr>
          <a:srgbClr val="6FB7D7"/>
        </a:buClr>
        <a:buSzPct val="110000"/>
        <a:buFont typeface="Wingdings 2" pitchFamily="18" charset="2"/>
        <a:buChar char=""/>
        <a:defRPr sz="1800" kern="1200">
          <a:solidFill>
            <a:srgbClr val="595959"/>
          </a:solidFill>
          <a:latin typeface="Kozuka Gothic Pro M" pitchFamily="34" charset="-128"/>
          <a:ea typeface="Kozuka Gothic Pro M" pitchFamily="34" charset="-128"/>
          <a:cs typeface="+mn-cs"/>
        </a:defRPr>
      </a:lvl5pPr>
      <a:lvl6pPr marL="2514340"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2"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5"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97"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8"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5"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example.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C:/windows/system32/drivers/etc/hos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Web_serve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hyperlink" Target="http://example.com/index.php?id=1&amp;color=blu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rpi.edu/"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www.rpi.edu"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HTTP, DNS and Web Server Architecture</a:t>
            </a:r>
          </a:p>
        </p:txBody>
      </p:sp>
      <p:sp>
        <p:nvSpPr>
          <p:cNvPr id="5" name="Subtitle 4"/>
          <p:cNvSpPr>
            <a:spLocks noGrp="1"/>
          </p:cNvSpPr>
          <p:nvPr>
            <p:ph type="subTitle" idx="1"/>
          </p:nvPr>
        </p:nvSpPr>
        <p:spPr/>
        <p:txBody>
          <a:bodyPr/>
          <a:lstStyle/>
          <a:p>
            <a:endParaRPr lang="en-US"/>
          </a:p>
        </p:txBody>
      </p:sp>
      <p:sp>
        <p:nvSpPr>
          <p:cNvPr id="3" name="Footer Placeholder 2"/>
          <p:cNvSpPr>
            <a:spLocks noGrp="1"/>
          </p:cNvSpPr>
          <p:nvPr>
            <p:ph type="ftr" sz="quarter" idx="11"/>
          </p:nvPr>
        </p:nvSpPr>
        <p:spPr/>
        <p:txBody>
          <a:bodyPr/>
          <a:lstStyle/>
          <a:p>
            <a:r>
              <a:rPr lang="en-US"/>
              <a:t>Web Systems Development</a:t>
            </a:r>
          </a:p>
        </p:txBody>
      </p:sp>
      <p:sp>
        <p:nvSpPr>
          <p:cNvPr id="4" name="Slide Number Placeholder 3"/>
          <p:cNvSpPr>
            <a:spLocks noGrp="1"/>
          </p:cNvSpPr>
          <p:nvPr>
            <p:ph type="sldNum" sz="quarter" idx="12"/>
          </p:nvPr>
        </p:nvSpPr>
        <p:spPr/>
        <p:txBody>
          <a:bodyPr/>
          <a:lstStyle/>
          <a:p>
            <a:fld id="{AD76AFCB-4DD2-9645-AB38-217B1C34F2E4}" type="slidenum">
              <a:rPr lang="en-US" smtClean="0"/>
              <a:t>1</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a:t>
            </a:r>
          </a:p>
        </p:txBody>
      </p:sp>
      <p:sp>
        <p:nvSpPr>
          <p:cNvPr id="3" name="Content Placeholder 2"/>
          <p:cNvSpPr>
            <a:spLocks noGrp="1"/>
          </p:cNvSpPr>
          <p:nvPr>
            <p:ph idx="1"/>
          </p:nvPr>
        </p:nvSpPr>
        <p:spPr>
          <a:xfrm>
            <a:off x="548640" y="1600008"/>
            <a:ext cx="8341359" cy="4343496"/>
          </a:xfrm>
        </p:spPr>
        <p:txBody>
          <a:bodyPr/>
          <a:lstStyle/>
          <a:p>
            <a:r>
              <a:rPr lang="en-US" dirty="0"/>
              <a:t>Internet Protocol Address</a:t>
            </a:r>
          </a:p>
          <a:p>
            <a:r>
              <a:rPr lang="en-US" dirty="0"/>
              <a:t>32 bits (4 8-bit parts) – IPv4 – 192.168.1.5</a:t>
            </a:r>
          </a:p>
          <a:p>
            <a:r>
              <a:rPr lang="en-US" dirty="0"/>
              <a:t>128 bits (8 16-bit parts) – IPv6 - fe80::c2ee:fbff:fe20:5f48</a:t>
            </a:r>
          </a:p>
          <a:p>
            <a:r>
              <a:rPr lang="en-US" dirty="0"/>
              <a:t>Identifies each device connected to a network</a:t>
            </a:r>
          </a:p>
          <a:p>
            <a:pPr lvl="1"/>
            <a:r>
              <a:rPr lang="en-US" dirty="0"/>
              <a:t>Servers</a:t>
            </a:r>
          </a:p>
          <a:p>
            <a:pPr lvl="1"/>
            <a:r>
              <a:rPr lang="en-US" dirty="0"/>
              <a:t>PCs</a:t>
            </a:r>
          </a:p>
          <a:p>
            <a:pPr lvl="1"/>
            <a:r>
              <a:rPr lang="en-US" dirty="0"/>
              <a:t>Smartphones</a:t>
            </a:r>
          </a:p>
          <a:p>
            <a:pPr lvl="1"/>
            <a:r>
              <a:rPr lang="en-US" dirty="0"/>
              <a:t>Printers</a:t>
            </a:r>
          </a:p>
          <a:p>
            <a:pPr lvl="1"/>
            <a:r>
              <a:rPr lang="en-US" dirty="0"/>
              <a:t>VOIP phones</a:t>
            </a:r>
          </a:p>
          <a:p>
            <a:pPr lvl="1"/>
            <a:r>
              <a:rPr lang="en-US" dirty="0"/>
              <a:t>...</a:t>
            </a:r>
          </a:p>
          <a:p>
            <a:endParaRPr lang="en-US" dirty="0"/>
          </a:p>
        </p:txBody>
      </p:sp>
    </p:spTree>
    <p:extLst>
      <p:ext uri="{BB962C8B-B14F-4D97-AF65-F5344CB8AC3E}">
        <p14:creationId xmlns:p14="http://schemas.microsoft.com/office/powerpoint/2010/main" val="219140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A914-D9F3-0F4A-9366-37491433A217}"/>
              </a:ext>
            </a:extLst>
          </p:cNvPr>
          <p:cNvSpPr>
            <a:spLocks noGrp="1"/>
          </p:cNvSpPr>
          <p:nvPr>
            <p:ph type="title"/>
          </p:nvPr>
        </p:nvSpPr>
        <p:spPr/>
        <p:txBody>
          <a:bodyPr/>
          <a:lstStyle/>
          <a:p>
            <a:r>
              <a:rPr lang="en-US" dirty="0"/>
              <a:t>IPV4</a:t>
            </a:r>
          </a:p>
        </p:txBody>
      </p:sp>
      <p:pic>
        <p:nvPicPr>
          <p:cNvPr id="5" name="Picture 4">
            <a:extLst>
              <a:ext uri="{FF2B5EF4-FFF2-40B4-BE49-F238E27FC236}">
                <a16:creationId xmlns:a16="http://schemas.microsoft.com/office/drawing/2014/main" id="{27AF3E4A-0EA5-8D41-B961-756447AB29ED}"/>
              </a:ext>
            </a:extLst>
          </p:cNvPr>
          <p:cNvPicPr>
            <a:picLocks noChangeAspect="1"/>
          </p:cNvPicPr>
          <p:nvPr/>
        </p:nvPicPr>
        <p:blipFill>
          <a:blip r:embed="rId2"/>
          <a:stretch>
            <a:fillRect/>
          </a:stretch>
        </p:blipFill>
        <p:spPr>
          <a:xfrm>
            <a:off x="759840" y="2019782"/>
            <a:ext cx="7168817" cy="4301290"/>
          </a:xfrm>
          <a:prstGeom prst="rect">
            <a:avLst/>
          </a:prstGeom>
        </p:spPr>
      </p:pic>
    </p:spTree>
    <p:extLst>
      <p:ext uri="{BB962C8B-B14F-4D97-AF65-F5344CB8AC3E}">
        <p14:creationId xmlns:p14="http://schemas.microsoft.com/office/powerpoint/2010/main" val="27266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24C30-5B6C-1C40-89A8-E01C72400140}"/>
              </a:ext>
            </a:extLst>
          </p:cNvPr>
          <p:cNvSpPr>
            <a:spLocks noGrp="1"/>
          </p:cNvSpPr>
          <p:nvPr>
            <p:ph type="title"/>
          </p:nvPr>
        </p:nvSpPr>
        <p:spPr/>
        <p:txBody>
          <a:bodyPr/>
          <a:lstStyle/>
          <a:p>
            <a:r>
              <a:rPr lang="en-US" dirty="0"/>
              <a:t>IPV6</a:t>
            </a:r>
          </a:p>
        </p:txBody>
      </p:sp>
      <p:pic>
        <p:nvPicPr>
          <p:cNvPr id="4" name="Picture 3">
            <a:extLst>
              <a:ext uri="{FF2B5EF4-FFF2-40B4-BE49-F238E27FC236}">
                <a16:creationId xmlns:a16="http://schemas.microsoft.com/office/drawing/2014/main" id="{BD4EF980-3A54-264C-B4D3-F82AE5FAEB5E}"/>
              </a:ext>
            </a:extLst>
          </p:cNvPr>
          <p:cNvPicPr>
            <a:picLocks noChangeAspect="1"/>
          </p:cNvPicPr>
          <p:nvPr/>
        </p:nvPicPr>
        <p:blipFill>
          <a:blip r:embed="rId2"/>
          <a:stretch>
            <a:fillRect/>
          </a:stretch>
        </p:blipFill>
        <p:spPr>
          <a:xfrm>
            <a:off x="687861" y="1736202"/>
            <a:ext cx="8132048" cy="4815029"/>
          </a:xfrm>
          <a:prstGeom prst="rect">
            <a:avLst/>
          </a:prstGeom>
        </p:spPr>
      </p:pic>
    </p:spTree>
    <p:extLst>
      <p:ext uri="{BB962C8B-B14F-4D97-AF65-F5344CB8AC3E}">
        <p14:creationId xmlns:p14="http://schemas.microsoft.com/office/powerpoint/2010/main" val="4192049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a:t>
            </a:r>
            <a:endParaRPr lang="en-US" sz="3600" dirty="0"/>
          </a:p>
        </p:txBody>
      </p:sp>
      <p:sp>
        <p:nvSpPr>
          <p:cNvPr id="3" name="Content Placeholder 2"/>
          <p:cNvSpPr>
            <a:spLocks noGrp="1"/>
          </p:cNvSpPr>
          <p:nvPr>
            <p:ph idx="1"/>
          </p:nvPr>
        </p:nvSpPr>
        <p:spPr/>
        <p:txBody>
          <a:bodyPr/>
          <a:lstStyle/>
          <a:p>
            <a:r>
              <a:rPr lang="en-US" dirty="0"/>
              <a:t>Address space  for IPv4 was depleted in 9/24/2015</a:t>
            </a:r>
          </a:p>
          <a:p>
            <a:r>
              <a:rPr lang="en-US" dirty="0"/>
              <a:t>IPv6 has enough for everyone – about 5*10</a:t>
            </a:r>
            <a:r>
              <a:rPr lang="en-US" baseline="30000" dirty="0"/>
              <a:t>28</a:t>
            </a:r>
            <a:r>
              <a:rPr lang="en-US" dirty="0"/>
              <a:t> per person currently on the planet!</a:t>
            </a:r>
          </a:p>
          <a:p>
            <a:r>
              <a:rPr lang="en-US" dirty="0"/>
              <a:t>64-bit network prefix, 64-bit host address, numerous ways to abbreviate </a:t>
            </a:r>
          </a:p>
          <a:p>
            <a:pPr lvl="1"/>
            <a:r>
              <a:rPr lang="en-US" dirty="0"/>
              <a:t>0000=0</a:t>
            </a:r>
          </a:p>
          <a:p>
            <a:pPr lvl="1"/>
            <a:r>
              <a:rPr lang="en-US" dirty="0"/>
              <a:t>56c7:0:0:0:47ee=56c7::47ee </a:t>
            </a:r>
          </a:p>
          <a:p>
            <a:r>
              <a:rPr lang="en-US" dirty="0"/>
              <a:t>To simplify things, we'll generally talk about IPv4 in this course</a:t>
            </a:r>
          </a:p>
          <a:p>
            <a:r>
              <a:rPr lang="en-US" dirty="0"/>
              <a:t>RPI currently rolling out IPv6 – right now supports both.</a:t>
            </a:r>
          </a:p>
          <a:p>
            <a:endParaRPr lang="en-US" dirty="0"/>
          </a:p>
        </p:txBody>
      </p:sp>
    </p:spTree>
    <p:extLst>
      <p:ext uri="{BB962C8B-B14F-4D97-AF65-F5344CB8AC3E}">
        <p14:creationId xmlns:p14="http://schemas.microsoft.com/office/powerpoint/2010/main" val="271231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Name System (DNS)</a:t>
            </a:r>
          </a:p>
        </p:txBody>
      </p:sp>
      <p:sp>
        <p:nvSpPr>
          <p:cNvPr id="3" name="Content Placeholder 2"/>
          <p:cNvSpPr>
            <a:spLocks noGrp="1"/>
          </p:cNvSpPr>
          <p:nvPr>
            <p:ph idx="1"/>
          </p:nvPr>
        </p:nvSpPr>
        <p:spPr>
          <a:xfrm>
            <a:off x="548641" y="1600008"/>
            <a:ext cx="8042400" cy="2717349"/>
          </a:xfrm>
        </p:spPr>
        <p:txBody>
          <a:bodyPr/>
          <a:lstStyle/>
          <a:p>
            <a:r>
              <a:rPr lang="en-US" dirty="0"/>
              <a:t>Directory of domain names</a:t>
            </a:r>
          </a:p>
          <a:p>
            <a:r>
              <a:rPr lang="en-US" dirty="0"/>
              <a:t>Resolves names to IP addresses</a:t>
            </a:r>
          </a:p>
          <a:p>
            <a:pPr lvl="1"/>
            <a:r>
              <a:rPr lang="en-US" dirty="0" err="1"/>
              <a:t>Rpi.edu</a:t>
            </a:r>
            <a:r>
              <a:rPr lang="en-US" dirty="0"/>
              <a:t> </a:t>
            </a:r>
            <a:r>
              <a:rPr lang="en-US" dirty="0">
                <a:sym typeface="Wingdings"/>
              </a:rPr>
              <a:t> 128.113.2.68</a:t>
            </a:r>
          </a:p>
          <a:p>
            <a:pPr lvl="1"/>
            <a:r>
              <a:rPr lang="en-US" dirty="0">
                <a:sym typeface="Wingdings"/>
              </a:rPr>
              <a:t>Find using a DNS lookup</a:t>
            </a:r>
          </a:p>
          <a:p>
            <a:r>
              <a:rPr lang="en-US" dirty="0"/>
              <a:t>Records also kept for subdomains,  mail servers, etc.</a:t>
            </a:r>
          </a:p>
        </p:txBody>
      </p:sp>
      <p:pic>
        <p:nvPicPr>
          <p:cNvPr id="5" name="Graphic 4">
            <a:extLst>
              <a:ext uri="{FF2B5EF4-FFF2-40B4-BE49-F238E27FC236}">
                <a16:creationId xmlns:a16="http://schemas.microsoft.com/office/drawing/2014/main" id="{1885BC98-B8CB-AD48-B89E-F32C7ECF6E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641" y="3976433"/>
            <a:ext cx="8401067" cy="2968377"/>
          </a:xfrm>
          <a:prstGeom prst="rect">
            <a:avLst/>
          </a:prstGeom>
        </p:spPr>
      </p:pic>
      <p:sp>
        <p:nvSpPr>
          <p:cNvPr id="6" name="TextBox 5">
            <a:extLst>
              <a:ext uri="{FF2B5EF4-FFF2-40B4-BE49-F238E27FC236}">
                <a16:creationId xmlns:a16="http://schemas.microsoft.com/office/drawing/2014/main" id="{EB135FB6-3143-F94A-887B-0396ECFF9322}"/>
              </a:ext>
            </a:extLst>
          </p:cNvPr>
          <p:cNvSpPr txBox="1"/>
          <p:nvPr/>
        </p:nvSpPr>
        <p:spPr>
          <a:xfrm>
            <a:off x="2222462" y="6386005"/>
            <a:ext cx="5310493" cy="307777"/>
          </a:xfrm>
          <a:prstGeom prst="rect">
            <a:avLst/>
          </a:prstGeom>
          <a:noFill/>
        </p:spPr>
        <p:txBody>
          <a:bodyPr wrap="none" rtlCol="0">
            <a:spAutoFit/>
          </a:bodyPr>
          <a:lstStyle/>
          <a:p>
            <a:r>
              <a:rPr lang="en-US" sz="1400" dirty="0"/>
              <a:t>Source: https://</a:t>
            </a:r>
            <a:r>
              <a:rPr lang="en-US" sz="1400" dirty="0" err="1"/>
              <a:t>en.wikipedia.org</a:t>
            </a:r>
            <a:r>
              <a:rPr lang="en-US" sz="1400" dirty="0"/>
              <a:t>/wiki/</a:t>
            </a:r>
            <a:r>
              <a:rPr lang="en-US" sz="1400" dirty="0" err="1"/>
              <a:t>Domain_Name_System</a:t>
            </a:r>
            <a:endParaRPr lang="en-US" sz="1400" dirty="0"/>
          </a:p>
        </p:txBody>
      </p:sp>
    </p:spTree>
    <p:extLst>
      <p:ext uri="{BB962C8B-B14F-4D97-AF65-F5344CB8AC3E}">
        <p14:creationId xmlns:p14="http://schemas.microsoft.com/office/powerpoint/2010/main" val="2240770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Name System (DNS)</a:t>
            </a:r>
          </a:p>
        </p:txBody>
      </p:sp>
      <p:sp>
        <p:nvSpPr>
          <p:cNvPr id="3" name="Content Placeholder 2"/>
          <p:cNvSpPr>
            <a:spLocks noGrp="1"/>
          </p:cNvSpPr>
          <p:nvPr>
            <p:ph idx="1"/>
          </p:nvPr>
        </p:nvSpPr>
        <p:spPr/>
        <p:txBody>
          <a:bodyPr/>
          <a:lstStyle/>
          <a:p>
            <a:r>
              <a:rPr lang="en-US" dirty="0"/>
              <a:t>DNS is hierarchical</a:t>
            </a:r>
          </a:p>
          <a:p>
            <a:pPr lvl="1"/>
            <a:r>
              <a:rPr lang="en-US" dirty="0"/>
              <a:t>Labels (parts) of a domain are ordered</a:t>
            </a:r>
          </a:p>
          <a:p>
            <a:pPr lvl="1"/>
            <a:r>
              <a:rPr lang="en-US" dirty="0"/>
              <a:t>Labels (parts) ordered from lowest to highest </a:t>
            </a:r>
          </a:p>
          <a:p>
            <a:r>
              <a:rPr lang="en-US" dirty="0"/>
              <a:t>Top-level Domain (TLD) at the highest level</a:t>
            </a:r>
          </a:p>
          <a:p>
            <a:pPr lvl="1"/>
            <a:r>
              <a:rPr lang="en-US" dirty="0">
                <a:hlinkClick r:id="rId2"/>
              </a:rPr>
              <a:t>www.example.com</a:t>
            </a:r>
            <a:endParaRPr lang="en-US" dirty="0"/>
          </a:p>
          <a:p>
            <a:r>
              <a:rPr lang="en-US" dirty="0"/>
              <a:t>Name servers keep track of name-&gt;IP mappings</a:t>
            </a:r>
          </a:p>
          <a:p>
            <a:pPr lvl="1"/>
            <a:r>
              <a:rPr lang="en-US" dirty="0"/>
              <a:t>Authoritative Name Servers: Original mappings</a:t>
            </a:r>
          </a:p>
          <a:p>
            <a:pPr lvl="1"/>
            <a:r>
              <a:rPr lang="en-US" dirty="0"/>
              <a:t>Caching Servers: Store authoritative results</a:t>
            </a:r>
          </a:p>
          <a:p>
            <a:endParaRPr lang="en-US" dirty="0"/>
          </a:p>
        </p:txBody>
      </p:sp>
    </p:spTree>
    <p:extLst>
      <p:ext uri="{BB962C8B-B14F-4D97-AF65-F5344CB8AC3E}">
        <p14:creationId xmlns:p14="http://schemas.microsoft.com/office/powerpoint/2010/main" val="2142053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ECED1-1C1B-F240-9FC5-DD009828F2BF}"/>
              </a:ext>
            </a:extLst>
          </p:cNvPr>
          <p:cNvSpPr>
            <a:spLocks noGrp="1"/>
          </p:cNvSpPr>
          <p:nvPr>
            <p:ph type="title"/>
          </p:nvPr>
        </p:nvSpPr>
        <p:spPr/>
        <p:txBody>
          <a:bodyPr/>
          <a:lstStyle/>
          <a:p>
            <a:r>
              <a:rPr lang="en-US" dirty="0"/>
              <a:t>DNS Lookups</a:t>
            </a:r>
          </a:p>
        </p:txBody>
      </p:sp>
      <p:sp>
        <p:nvSpPr>
          <p:cNvPr id="3" name="Content Placeholder 2">
            <a:extLst>
              <a:ext uri="{FF2B5EF4-FFF2-40B4-BE49-F238E27FC236}">
                <a16:creationId xmlns:a16="http://schemas.microsoft.com/office/drawing/2014/main" id="{842BDC09-4C6B-7F40-9777-1B6CE79D39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BB926A-4EF9-B14C-8C49-BDF23AEEC2C2}"/>
              </a:ext>
            </a:extLst>
          </p:cNvPr>
          <p:cNvPicPr>
            <a:picLocks noChangeAspect="1"/>
          </p:cNvPicPr>
          <p:nvPr/>
        </p:nvPicPr>
        <p:blipFill>
          <a:blip r:embed="rId2"/>
          <a:stretch>
            <a:fillRect/>
          </a:stretch>
        </p:blipFill>
        <p:spPr>
          <a:xfrm>
            <a:off x="1301399" y="1444472"/>
            <a:ext cx="6536883" cy="5083113"/>
          </a:xfrm>
          <a:prstGeom prst="rect">
            <a:avLst/>
          </a:prstGeom>
        </p:spPr>
      </p:pic>
      <p:sp>
        <p:nvSpPr>
          <p:cNvPr id="5" name="TextBox 4">
            <a:extLst>
              <a:ext uri="{FF2B5EF4-FFF2-40B4-BE49-F238E27FC236}">
                <a16:creationId xmlns:a16="http://schemas.microsoft.com/office/drawing/2014/main" id="{AA021CEA-899C-EA45-9DF6-8C833FB75DDB}"/>
              </a:ext>
            </a:extLst>
          </p:cNvPr>
          <p:cNvSpPr txBox="1"/>
          <p:nvPr/>
        </p:nvSpPr>
        <p:spPr>
          <a:xfrm>
            <a:off x="2349661" y="6513844"/>
            <a:ext cx="5369099" cy="338554"/>
          </a:xfrm>
          <a:prstGeom prst="rect">
            <a:avLst/>
          </a:prstGeom>
          <a:noFill/>
        </p:spPr>
        <p:txBody>
          <a:bodyPr wrap="none" rtlCol="0">
            <a:spAutoFit/>
          </a:bodyPr>
          <a:lstStyle/>
          <a:p>
            <a:r>
              <a:rPr lang="en-US" sz="1600" dirty="0"/>
              <a:t>Source: https://</a:t>
            </a:r>
            <a:r>
              <a:rPr lang="en-US" sz="1600" dirty="0" err="1"/>
              <a:t>packetpushers.net</a:t>
            </a:r>
            <a:r>
              <a:rPr lang="en-US" sz="1600" dirty="0"/>
              <a:t>/</a:t>
            </a:r>
            <a:r>
              <a:rPr lang="en-US" sz="1600" dirty="0" err="1"/>
              <a:t>htirw</a:t>
            </a:r>
            <a:r>
              <a:rPr lang="en-US" sz="1600" dirty="0"/>
              <a:t>-</a:t>
            </a:r>
            <a:r>
              <a:rPr lang="en-US" sz="1600" dirty="0" err="1"/>
              <a:t>dns</a:t>
            </a:r>
            <a:r>
              <a:rPr lang="en-US" sz="1600" dirty="0"/>
              <a:t>-lookups/</a:t>
            </a:r>
          </a:p>
        </p:txBody>
      </p:sp>
    </p:spTree>
    <p:extLst>
      <p:ext uri="{BB962C8B-B14F-4D97-AF65-F5344CB8AC3E}">
        <p14:creationId xmlns:p14="http://schemas.microsoft.com/office/powerpoint/2010/main" val="720365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127.0.0.1</a:t>
            </a:r>
            <a:br>
              <a:rPr lang="en-US" dirty="0"/>
            </a:br>
            <a:endParaRPr lang="en-US" dirty="0"/>
          </a:p>
        </p:txBody>
      </p:sp>
      <p:sp>
        <p:nvSpPr>
          <p:cNvPr id="3" name="Content Placeholder 2"/>
          <p:cNvSpPr>
            <a:spLocks noGrp="1"/>
          </p:cNvSpPr>
          <p:nvPr>
            <p:ph idx="1"/>
          </p:nvPr>
        </p:nvSpPr>
        <p:spPr/>
        <p:txBody>
          <a:bodyPr/>
          <a:lstStyle/>
          <a:p>
            <a:r>
              <a:rPr lang="en-US" dirty="0"/>
              <a:t>Special IP, called a “loopback address”</a:t>
            </a:r>
          </a:p>
          <a:p>
            <a:r>
              <a:rPr lang="en-US" dirty="0"/>
              <a:t>Also referred to as “</a:t>
            </a:r>
            <a:r>
              <a:rPr lang="en-US" dirty="0" err="1"/>
              <a:t>localhost</a:t>
            </a:r>
            <a:r>
              <a:rPr lang="en-US" dirty="0"/>
              <a:t>”</a:t>
            </a:r>
          </a:p>
          <a:p>
            <a:r>
              <a:rPr lang="en-US" dirty="0"/>
              <a:t>Refers to the same machine</a:t>
            </a:r>
          </a:p>
          <a:p>
            <a:endParaRPr lang="en-US" dirty="0"/>
          </a:p>
        </p:txBody>
      </p:sp>
    </p:spTree>
    <p:extLst>
      <p:ext uri="{BB962C8B-B14F-4D97-AF65-F5344CB8AC3E}">
        <p14:creationId xmlns:p14="http://schemas.microsoft.com/office/powerpoint/2010/main" val="4085724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Hosts File</a:t>
            </a:r>
          </a:p>
        </p:txBody>
      </p:sp>
      <p:sp>
        <p:nvSpPr>
          <p:cNvPr id="3" name="Content Placeholder 2"/>
          <p:cNvSpPr>
            <a:spLocks noGrp="1"/>
          </p:cNvSpPr>
          <p:nvPr>
            <p:ph idx="1"/>
          </p:nvPr>
        </p:nvSpPr>
        <p:spPr/>
        <p:txBody>
          <a:bodyPr/>
          <a:lstStyle/>
          <a:p>
            <a:r>
              <a:rPr lang="en-US" dirty="0"/>
              <a:t>Contains a local mapping of host names (possibly including domain names) to IPs</a:t>
            </a:r>
          </a:p>
          <a:p>
            <a:r>
              <a:rPr lang="en-US" dirty="0"/>
              <a:t>/</a:t>
            </a:r>
            <a:r>
              <a:rPr lang="en-US" dirty="0" err="1"/>
              <a:t>etc</a:t>
            </a:r>
            <a:r>
              <a:rPr lang="en-US" dirty="0"/>
              <a:t>/hosts on Mac/Unix/Linux</a:t>
            </a:r>
          </a:p>
          <a:p>
            <a:r>
              <a:rPr lang="en-US" dirty="0">
                <a:hlinkClick r:id="rId2" action="ppaction://hlinkfile"/>
              </a:rPr>
              <a:t>C:/windows/system32/drivers/etc/hosts </a:t>
            </a:r>
            <a:r>
              <a:rPr lang="en-US" dirty="0"/>
              <a:t>On Windows</a:t>
            </a:r>
          </a:p>
          <a:p>
            <a:endParaRPr lang="en-US" dirty="0"/>
          </a:p>
        </p:txBody>
      </p:sp>
      <p:pic>
        <p:nvPicPr>
          <p:cNvPr id="5" name="Picture 4">
            <a:extLst>
              <a:ext uri="{FF2B5EF4-FFF2-40B4-BE49-F238E27FC236}">
                <a16:creationId xmlns:a16="http://schemas.microsoft.com/office/drawing/2014/main" id="{5B3B8381-D2D7-4E4F-9131-B604E810CC9A}"/>
              </a:ext>
            </a:extLst>
          </p:cNvPr>
          <p:cNvPicPr>
            <a:picLocks noChangeAspect="1"/>
          </p:cNvPicPr>
          <p:nvPr/>
        </p:nvPicPr>
        <p:blipFill>
          <a:blip r:embed="rId3"/>
          <a:stretch>
            <a:fillRect/>
          </a:stretch>
        </p:blipFill>
        <p:spPr>
          <a:xfrm>
            <a:off x="2598034" y="3673676"/>
            <a:ext cx="5105400" cy="3098800"/>
          </a:xfrm>
          <a:prstGeom prst="rect">
            <a:avLst/>
          </a:prstGeom>
        </p:spPr>
      </p:pic>
    </p:spTree>
    <p:extLst>
      <p:ext uri="{BB962C8B-B14F-4D97-AF65-F5344CB8AC3E}">
        <p14:creationId xmlns:p14="http://schemas.microsoft.com/office/powerpoint/2010/main" val="3117110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Hosts file format</a:t>
            </a:r>
          </a:p>
        </p:txBody>
      </p:sp>
      <p:sp>
        <p:nvSpPr>
          <p:cNvPr id="3" name="Content Placeholder 2"/>
          <p:cNvSpPr>
            <a:spLocks noGrp="1"/>
          </p:cNvSpPr>
          <p:nvPr>
            <p:ph idx="1"/>
          </p:nvPr>
        </p:nvSpPr>
        <p:spPr/>
        <p:txBody>
          <a:bodyPr/>
          <a:lstStyle/>
          <a:p>
            <a:r>
              <a:rPr lang="en-US" dirty="0"/>
              <a:t>Comments start with #</a:t>
            </a:r>
          </a:p>
          <a:p>
            <a:r>
              <a:rPr lang="en-US" dirty="0"/>
              <a:t>&lt;IP&gt; &lt;hostname&gt;</a:t>
            </a:r>
          </a:p>
          <a:p>
            <a:r>
              <a:rPr lang="en-US" dirty="0"/>
              <a:t>Ex:</a:t>
            </a:r>
          </a:p>
          <a:p>
            <a:pPr lvl="1"/>
            <a:r>
              <a:rPr lang="en-US" dirty="0"/>
              <a:t>127.0.0.1 </a:t>
            </a:r>
            <a:r>
              <a:rPr lang="en-US" dirty="0" err="1"/>
              <a:t>localhost</a:t>
            </a:r>
            <a:r>
              <a:rPr lang="en-US" dirty="0"/>
              <a:t> # loopback address</a:t>
            </a:r>
          </a:p>
        </p:txBody>
      </p:sp>
    </p:spTree>
    <p:extLst>
      <p:ext uri="{BB962C8B-B14F-4D97-AF65-F5344CB8AC3E}">
        <p14:creationId xmlns:p14="http://schemas.microsoft.com/office/powerpoint/2010/main" val="2857015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Web Servers</a:t>
            </a:r>
            <a:endParaRPr lang="en-GB" dirty="0"/>
          </a:p>
        </p:txBody>
      </p:sp>
      <p:sp>
        <p:nvSpPr>
          <p:cNvPr id="45059" name="Rectangle 2"/>
          <p:cNvSpPr>
            <a:spLocks noGrp="1" noChangeArrowheads="1"/>
          </p:cNvSpPr>
          <p:nvPr>
            <p:ph idx="1"/>
          </p:nvPr>
        </p:nvSpPr>
        <p:spPr/>
        <p:txBody>
          <a:bodyPr/>
          <a:lstStyle/>
          <a:p>
            <a:r>
              <a:rPr lang="en-US" dirty="0"/>
              <a:t>What is a Web Server?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p>
        </p:txBody>
      </p:sp>
      <p:sp>
        <p:nvSpPr>
          <p:cNvPr id="3" name="Content Placeholder 2"/>
          <p:cNvSpPr>
            <a:spLocks noGrp="1"/>
          </p:cNvSpPr>
          <p:nvPr>
            <p:ph idx="1"/>
          </p:nvPr>
        </p:nvSpPr>
        <p:spPr/>
        <p:txBody>
          <a:bodyPr/>
          <a:lstStyle/>
          <a:p>
            <a:r>
              <a:rPr lang="en-US" dirty="0"/>
              <a:t>Hypertext Transfer Protocol</a:t>
            </a:r>
          </a:p>
          <a:p>
            <a:r>
              <a:rPr lang="en-US" dirty="0"/>
              <a:t>http:// scheme</a:t>
            </a:r>
          </a:p>
          <a:p>
            <a:r>
              <a:rPr lang="en-US" dirty="0"/>
              <a:t>Uses port 80 by default</a:t>
            </a:r>
          </a:p>
          <a:p>
            <a:r>
              <a:rPr lang="en-US" dirty="0"/>
              <a:t>Most common version is HTTP/1.1</a:t>
            </a:r>
          </a:p>
          <a:p>
            <a:r>
              <a:rPr lang="en-US" dirty="0"/>
              <a:t>Most recent version is HTTP/2</a:t>
            </a:r>
          </a:p>
          <a:p>
            <a:endParaRPr lang="en-US" dirty="0"/>
          </a:p>
        </p:txBody>
      </p:sp>
    </p:spTree>
    <p:extLst>
      <p:ext uri="{BB962C8B-B14F-4D97-AF65-F5344CB8AC3E}">
        <p14:creationId xmlns:p14="http://schemas.microsoft.com/office/powerpoint/2010/main" val="50480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3" name="Content Placeholder 2"/>
          <p:cNvSpPr>
            <a:spLocks noGrp="1"/>
          </p:cNvSpPr>
          <p:nvPr>
            <p:ph idx="1"/>
          </p:nvPr>
        </p:nvSpPr>
        <p:spPr/>
        <p:txBody>
          <a:bodyPr/>
          <a:lstStyle/>
          <a:p>
            <a:r>
              <a:rPr lang="en-US" dirty="0"/>
              <a:t>Hypertext Transfer Protocol Secure</a:t>
            </a:r>
          </a:p>
          <a:p>
            <a:r>
              <a:rPr lang="en-US"/>
              <a:t>https://scheme</a:t>
            </a:r>
            <a:endParaRPr lang="en-US" dirty="0"/>
          </a:p>
          <a:p>
            <a:r>
              <a:rPr lang="en-US" dirty="0"/>
              <a:t>Uses port 443 by default</a:t>
            </a:r>
          </a:p>
          <a:p>
            <a:r>
              <a:rPr lang="en-US" dirty="0"/>
              <a:t>Combines HTTP with Secure Socket Layer/Transport Layer Security (SSL/TLS) for encryption</a:t>
            </a:r>
          </a:p>
          <a:p>
            <a:endParaRPr lang="en-US" dirty="0"/>
          </a:p>
        </p:txBody>
      </p:sp>
    </p:spTree>
    <p:extLst>
      <p:ext uri="{BB962C8B-B14F-4D97-AF65-F5344CB8AC3E}">
        <p14:creationId xmlns:p14="http://schemas.microsoft.com/office/powerpoint/2010/main" val="59707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D597-2F9C-D244-AA91-F0564BA47A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5A1675-5EFE-B549-BF02-67C72127BC4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32533A-6CDD-024C-A828-92827D655B0F}"/>
              </a:ext>
            </a:extLst>
          </p:cNvPr>
          <p:cNvPicPr>
            <a:picLocks noChangeAspect="1"/>
          </p:cNvPicPr>
          <p:nvPr/>
        </p:nvPicPr>
        <p:blipFill>
          <a:blip r:embed="rId2"/>
          <a:stretch>
            <a:fillRect/>
          </a:stretch>
        </p:blipFill>
        <p:spPr>
          <a:xfrm>
            <a:off x="1380614" y="266217"/>
            <a:ext cx="6540500" cy="6273800"/>
          </a:xfrm>
          <a:prstGeom prst="rect">
            <a:avLst/>
          </a:prstGeom>
        </p:spPr>
      </p:pic>
      <p:sp>
        <p:nvSpPr>
          <p:cNvPr id="5" name="TextBox 4">
            <a:extLst>
              <a:ext uri="{FF2B5EF4-FFF2-40B4-BE49-F238E27FC236}">
                <a16:creationId xmlns:a16="http://schemas.microsoft.com/office/drawing/2014/main" id="{D3A60FF1-CD7C-C44A-AC28-6BBBD31BC531}"/>
              </a:ext>
            </a:extLst>
          </p:cNvPr>
          <p:cNvSpPr txBox="1"/>
          <p:nvPr/>
        </p:nvSpPr>
        <p:spPr>
          <a:xfrm>
            <a:off x="1530547" y="6530496"/>
            <a:ext cx="6078587" cy="307777"/>
          </a:xfrm>
          <a:prstGeom prst="rect">
            <a:avLst/>
          </a:prstGeom>
          <a:noFill/>
        </p:spPr>
        <p:txBody>
          <a:bodyPr wrap="none" rtlCol="0">
            <a:spAutoFit/>
          </a:bodyPr>
          <a:lstStyle/>
          <a:p>
            <a:r>
              <a:rPr lang="en-US" sz="1400" dirty="0"/>
              <a:t>Source: https://</a:t>
            </a:r>
            <a:r>
              <a:rPr lang="en-US" sz="1400" dirty="0" err="1"/>
              <a:t>www.instantssl.com</a:t>
            </a:r>
            <a:r>
              <a:rPr lang="en-US" sz="1400" dirty="0"/>
              <a:t>/</a:t>
            </a:r>
            <a:r>
              <a:rPr lang="en-US" sz="1400" dirty="0" err="1"/>
              <a:t>ssl</a:t>
            </a:r>
            <a:r>
              <a:rPr lang="en-US" sz="1400" dirty="0"/>
              <a:t>-certificate-products/</a:t>
            </a:r>
            <a:r>
              <a:rPr lang="en-US" sz="1400" dirty="0" err="1"/>
              <a:t>https.html</a:t>
            </a:r>
            <a:endParaRPr lang="en-US" sz="1400" dirty="0"/>
          </a:p>
        </p:txBody>
      </p:sp>
    </p:spTree>
    <p:extLst>
      <p:ext uri="{BB962C8B-B14F-4D97-AF65-F5344CB8AC3E}">
        <p14:creationId xmlns:p14="http://schemas.microsoft.com/office/powerpoint/2010/main" val="2356751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Certificates</a:t>
            </a:r>
          </a:p>
        </p:txBody>
      </p:sp>
      <p:sp>
        <p:nvSpPr>
          <p:cNvPr id="3" name="Content Placeholder 2"/>
          <p:cNvSpPr>
            <a:spLocks noGrp="1"/>
          </p:cNvSpPr>
          <p:nvPr>
            <p:ph idx="1"/>
          </p:nvPr>
        </p:nvSpPr>
        <p:spPr>
          <a:xfrm>
            <a:off x="365760" y="1600008"/>
            <a:ext cx="8225281" cy="5014152"/>
          </a:xfrm>
        </p:spPr>
        <p:txBody>
          <a:bodyPr/>
          <a:lstStyle/>
          <a:p>
            <a:r>
              <a:rPr lang="en-US" dirty="0"/>
              <a:t>Browsers come with a series of trusted Certificate Authorities (CAs)</a:t>
            </a:r>
          </a:p>
          <a:p>
            <a:r>
              <a:rPr lang="en-US" dirty="0"/>
              <a:t>For a fee, CAs will provide site owners with a digitally-signed certificate file, certifying the owner's identity</a:t>
            </a:r>
          </a:p>
          <a:p>
            <a:r>
              <a:rPr lang="en-US" dirty="0"/>
              <a:t>Web servers automatically send their certificate when responding to a request for an encrypted session</a:t>
            </a:r>
          </a:p>
          <a:p>
            <a:r>
              <a:rPr lang="en-US" dirty="0"/>
              <a:t>Encryption starts if the browser trusts the certificate </a:t>
            </a:r>
          </a:p>
          <a:p>
            <a:r>
              <a:rPr lang="en-US" dirty="0"/>
              <a:t>Self-signing is possible, but isn't recognized by default</a:t>
            </a:r>
          </a:p>
          <a:p>
            <a:pPr lvl="1"/>
            <a:r>
              <a:rPr lang="en-US" dirty="0"/>
              <a:t>Users are warned first</a:t>
            </a:r>
          </a:p>
        </p:txBody>
      </p:sp>
    </p:spTree>
    <p:extLst>
      <p:ext uri="{BB962C8B-B14F-4D97-AF65-F5344CB8AC3E}">
        <p14:creationId xmlns:p14="http://schemas.microsoft.com/office/powerpoint/2010/main" val="3011158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343D-060C-1A4B-A463-872F723FDD92}"/>
              </a:ext>
            </a:extLst>
          </p:cNvPr>
          <p:cNvSpPr>
            <a:spLocks noGrp="1"/>
          </p:cNvSpPr>
          <p:nvPr>
            <p:ph type="title"/>
          </p:nvPr>
        </p:nvSpPr>
        <p:spPr/>
        <p:txBody>
          <a:bodyPr/>
          <a:lstStyle/>
          <a:p>
            <a:r>
              <a:rPr lang="en-US" dirty="0"/>
              <a:t>HTTPS In Action</a:t>
            </a:r>
          </a:p>
        </p:txBody>
      </p:sp>
      <p:sp>
        <p:nvSpPr>
          <p:cNvPr id="3" name="Content Placeholder 2">
            <a:extLst>
              <a:ext uri="{FF2B5EF4-FFF2-40B4-BE49-F238E27FC236}">
                <a16:creationId xmlns:a16="http://schemas.microsoft.com/office/drawing/2014/main" id="{97D27095-513B-9D45-AB34-9A49F0FE74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E6FC3BD-4347-D646-852B-E4D86B239BF6}"/>
              </a:ext>
            </a:extLst>
          </p:cNvPr>
          <p:cNvPicPr>
            <a:picLocks noChangeAspect="1"/>
          </p:cNvPicPr>
          <p:nvPr/>
        </p:nvPicPr>
        <p:blipFill rotWithShape="1">
          <a:blip r:embed="rId2"/>
          <a:srcRect t="15247"/>
          <a:stretch/>
        </p:blipFill>
        <p:spPr>
          <a:xfrm>
            <a:off x="0" y="1970398"/>
            <a:ext cx="9144000" cy="4460432"/>
          </a:xfrm>
          <a:prstGeom prst="rect">
            <a:avLst/>
          </a:prstGeom>
        </p:spPr>
      </p:pic>
      <p:sp>
        <p:nvSpPr>
          <p:cNvPr id="5" name="TextBox 4">
            <a:extLst>
              <a:ext uri="{FF2B5EF4-FFF2-40B4-BE49-F238E27FC236}">
                <a16:creationId xmlns:a16="http://schemas.microsoft.com/office/drawing/2014/main" id="{39456B81-F19D-104D-A2BD-7A0C776485A5}"/>
              </a:ext>
            </a:extLst>
          </p:cNvPr>
          <p:cNvSpPr txBox="1"/>
          <p:nvPr/>
        </p:nvSpPr>
        <p:spPr>
          <a:xfrm>
            <a:off x="1944547" y="6469430"/>
            <a:ext cx="4842736" cy="276999"/>
          </a:xfrm>
          <a:prstGeom prst="rect">
            <a:avLst/>
          </a:prstGeom>
          <a:noFill/>
        </p:spPr>
        <p:txBody>
          <a:bodyPr wrap="none" rtlCol="0">
            <a:spAutoFit/>
          </a:bodyPr>
          <a:lstStyle/>
          <a:p>
            <a:r>
              <a:rPr lang="en-US" sz="1200" dirty="0"/>
              <a:t>Source: https://</a:t>
            </a:r>
            <a:r>
              <a:rPr lang="en-US" sz="1200" dirty="0" err="1"/>
              <a:t>websitetoon.com</a:t>
            </a:r>
            <a:r>
              <a:rPr lang="en-US" sz="1200" dirty="0"/>
              <a:t>/2018/07/17/cloud-</a:t>
            </a:r>
            <a:r>
              <a:rPr lang="en-US" sz="1200" dirty="0" err="1"/>
              <a:t>ssl</a:t>
            </a:r>
            <a:r>
              <a:rPr lang="en-US" sz="1200" dirty="0"/>
              <a:t>-service/</a:t>
            </a:r>
          </a:p>
        </p:txBody>
      </p:sp>
    </p:spTree>
    <p:extLst>
      <p:ext uri="{BB962C8B-B14F-4D97-AF65-F5344CB8AC3E}">
        <p14:creationId xmlns:p14="http://schemas.microsoft.com/office/powerpoint/2010/main" val="3742021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91C0-7CA7-3D48-9A9B-98EFE5DC623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6747BA74-793E-1045-B499-3B21226F42B6}"/>
              </a:ext>
            </a:extLst>
          </p:cNvPr>
          <p:cNvPicPr>
            <a:picLocks noGrp="1" noChangeAspect="1"/>
          </p:cNvPicPr>
          <p:nvPr>
            <p:ph idx="1"/>
          </p:nvPr>
        </p:nvPicPr>
        <p:blipFill>
          <a:blip r:embed="rId2"/>
          <a:stretch>
            <a:fillRect/>
          </a:stretch>
        </p:blipFill>
        <p:spPr>
          <a:xfrm>
            <a:off x="1278540" y="1917884"/>
            <a:ext cx="6375400" cy="444500"/>
          </a:xfrm>
        </p:spPr>
      </p:pic>
      <p:pic>
        <p:nvPicPr>
          <p:cNvPr id="4" name="Picture 3">
            <a:extLst>
              <a:ext uri="{FF2B5EF4-FFF2-40B4-BE49-F238E27FC236}">
                <a16:creationId xmlns:a16="http://schemas.microsoft.com/office/drawing/2014/main" id="{90163425-419F-C342-A2C9-87987314DF46}"/>
              </a:ext>
            </a:extLst>
          </p:cNvPr>
          <p:cNvPicPr>
            <a:picLocks noChangeAspect="1"/>
          </p:cNvPicPr>
          <p:nvPr/>
        </p:nvPicPr>
        <p:blipFill>
          <a:blip r:embed="rId3"/>
          <a:stretch>
            <a:fillRect/>
          </a:stretch>
        </p:blipFill>
        <p:spPr>
          <a:xfrm>
            <a:off x="1129264" y="2835797"/>
            <a:ext cx="7204507" cy="3809158"/>
          </a:xfrm>
          <a:prstGeom prst="rect">
            <a:avLst/>
          </a:prstGeom>
        </p:spPr>
      </p:pic>
      <p:sp>
        <p:nvSpPr>
          <p:cNvPr id="7" name="TextBox 6">
            <a:extLst>
              <a:ext uri="{FF2B5EF4-FFF2-40B4-BE49-F238E27FC236}">
                <a16:creationId xmlns:a16="http://schemas.microsoft.com/office/drawing/2014/main" id="{3F8E8E45-DF71-E241-829B-139D2EE3E988}"/>
              </a:ext>
            </a:extLst>
          </p:cNvPr>
          <p:cNvSpPr txBox="1"/>
          <p:nvPr/>
        </p:nvSpPr>
        <p:spPr>
          <a:xfrm>
            <a:off x="1278540" y="1444471"/>
            <a:ext cx="1015406" cy="369332"/>
          </a:xfrm>
          <a:prstGeom prst="rect">
            <a:avLst/>
          </a:prstGeom>
          <a:noFill/>
        </p:spPr>
        <p:txBody>
          <a:bodyPr wrap="none" rtlCol="0">
            <a:spAutoFit/>
          </a:bodyPr>
          <a:lstStyle/>
          <a:p>
            <a:r>
              <a:rPr lang="en-US" b="1" dirty="0"/>
              <a:t>Trusted</a:t>
            </a:r>
          </a:p>
        </p:txBody>
      </p:sp>
      <p:sp>
        <p:nvSpPr>
          <p:cNvPr id="9" name="TextBox 8">
            <a:extLst>
              <a:ext uri="{FF2B5EF4-FFF2-40B4-BE49-F238E27FC236}">
                <a16:creationId xmlns:a16="http://schemas.microsoft.com/office/drawing/2014/main" id="{45412062-AFD2-B747-A6F8-2D00C3AB5EC5}"/>
              </a:ext>
            </a:extLst>
          </p:cNvPr>
          <p:cNvSpPr txBox="1"/>
          <p:nvPr/>
        </p:nvSpPr>
        <p:spPr>
          <a:xfrm>
            <a:off x="1278540" y="2466465"/>
            <a:ext cx="1329595" cy="369332"/>
          </a:xfrm>
          <a:prstGeom prst="rect">
            <a:avLst/>
          </a:prstGeom>
          <a:noFill/>
        </p:spPr>
        <p:txBody>
          <a:bodyPr wrap="none" rtlCol="0">
            <a:spAutoFit/>
          </a:bodyPr>
          <a:lstStyle/>
          <a:p>
            <a:r>
              <a:rPr lang="en-US" b="1" dirty="0"/>
              <a:t>Untrusted</a:t>
            </a:r>
          </a:p>
        </p:txBody>
      </p:sp>
    </p:spTree>
    <p:extLst>
      <p:ext uri="{BB962C8B-B14F-4D97-AF65-F5344CB8AC3E}">
        <p14:creationId xmlns:p14="http://schemas.microsoft.com/office/powerpoint/2010/main" val="2853408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is Stateless</a:t>
            </a:r>
          </a:p>
        </p:txBody>
      </p:sp>
      <p:sp>
        <p:nvSpPr>
          <p:cNvPr id="3" name="Content Placeholder 2"/>
          <p:cNvSpPr>
            <a:spLocks noGrp="1"/>
          </p:cNvSpPr>
          <p:nvPr>
            <p:ph idx="1"/>
          </p:nvPr>
        </p:nvSpPr>
        <p:spPr/>
        <p:txBody>
          <a:bodyPr/>
          <a:lstStyle/>
          <a:p>
            <a:r>
              <a:rPr lang="en-US" dirty="0"/>
              <a:t>Each request is processed independently of any other request</a:t>
            </a:r>
          </a:p>
          <a:p>
            <a:r>
              <a:rPr lang="en-US" dirty="0"/>
              <a:t>No concept of a user session is built in</a:t>
            </a:r>
          </a:p>
          <a:p>
            <a:r>
              <a:rPr lang="en-US" dirty="0"/>
              <a:t>How do Web applications track state?</a:t>
            </a:r>
          </a:p>
          <a:p>
            <a:r>
              <a:rPr lang="en-US" dirty="0"/>
              <a:t>Good question! You'll see a few ways later on...</a:t>
            </a:r>
          </a:p>
          <a:p>
            <a:endParaRPr lang="en-US" dirty="0"/>
          </a:p>
        </p:txBody>
      </p:sp>
    </p:spTree>
    <p:extLst>
      <p:ext uri="{BB962C8B-B14F-4D97-AF65-F5344CB8AC3E}">
        <p14:creationId xmlns:p14="http://schemas.microsoft.com/office/powerpoint/2010/main" val="44361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HTTP request</a:t>
            </a:r>
          </a:p>
        </p:txBody>
      </p:sp>
      <p:sp>
        <p:nvSpPr>
          <p:cNvPr id="3" name="Content Placeholder 2"/>
          <p:cNvSpPr>
            <a:spLocks noGrp="1"/>
          </p:cNvSpPr>
          <p:nvPr>
            <p:ph idx="1"/>
          </p:nvPr>
        </p:nvSpPr>
        <p:spPr/>
        <p:txBody>
          <a:bodyPr/>
          <a:lstStyle/>
          <a:p>
            <a:r>
              <a:rPr lang="en-US" dirty="0"/>
              <a:t>&lt;method (aka verb)&gt; &lt;path&gt; HTTP/1.1</a:t>
            </a:r>
          </a:p>
          <a:p>
            <a:r>
              <a:rPr lang="en-US" dirty="0"/>
              <a:t>&lt;header name&gt;: &lt;header data&gt;</a:t>
            </a:r>
          </a:p>
          <a:p>
            <a:pPr lvl="1"/>
            <a:r>
              <a:rPr lang="en-US" dirty="0"/>
              <a:t>...</a:t>
            </a:r>
          </a:p>
          <a:p>
            <a:r>
              <a:rPr lang="en-US" dirty="0"/>
              <a:t> Message (optional)</a:t>
            </a:r>
          </a:p>
          <a:p>
            <a:endParaRPr lang="en-US" dirty="0"/>
          </a:p>
        </p:txBody>
      </p:sp>
    </p:spTree>
    <p:extLst>
      <p:ext uri="{BB962C8B-B14F-4D97-AF65-F5344CB8AC3E}">
        <p14:creationId xmlns:p14="http://schemas.microsoft.com/office/powerpoint/2010/main" val="1343081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Content Placeholder 2"/>
          <p:cNvSpPr>
            <a:spLocks noGrp="1"/>
          </p:cNvSpPr>
          <p:nvPr>
            <p:ph idx="1"/>
          </p:nvPr>
        </p:nvSpPr>
        <p:spPr/>
        <p:txBody>
          <a:bodyPr/>
          <a:lstStyle/>
          <a:p>
            <a:r>
              <a:rPr lang="en-US" dirty="0"/>
              <a:t>Define what to do with the path and message</a:t>
            </a:r>
          </a:p>
          <a:p>
            <a:r>
              <a:rPr lang="en-US" dirty="0"/>
              <a:t>“I want to </a:t>
            </a:r>
            <a:r>
              <a:rPr lang="en-US" b="1" dirty="0"/>
              <a:t>GET</a:t>
            </a:r>
            <a:r>
              <a:rPr lang="en-US" dirty="0"/>
              <a:t> the resource at /</a:t>
            </a:r>
            <a:r>
              <a:rPr lang="en-US" dirty="0" err="1"/>
              <a:t>index.html</a:t>
            </a:r>
            <a:r>
              <a:rPr lang="en-US" dirty="0"/>
              <a:t>”</a:t>
            </a:r>
          </a:p>
          <a:p>
            <a:r>
              <a:rPr lang="en-US" dirty="0"/>
              <a:t>“I want to </a:t>
            </a:r>
            <a:r>
              <a:rPr lang="en-US" b="1" dirty="0"/>
              <a:t>POST</a:t>
            </a:r>
            <a:r>
              <a:rPr lang="en-US" dirty="0"/>
              <a:t> the following to /blog/posts/new: &lt;message&gt;”</a:t>
            </a:r>
          </a:p>
          <a:p>
            <a:endParaRPr lang="en-US" dirty="0"/>
          </a:p>
        </p:txBody>
      </p:sp>
    </p:spTree>
    <p:extLst>
      <p:ext uri="{BB962C8B-B14F-4D97-AF65-F5344CB8AC3E}">
        <p14:creationId xmlns:p14="http://schemas.microsoft.com/office/powerpoint/2010/main" val="4241943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Content Placeholder 2"/>
          <p:cNvSpPr>
            <a:spLocks noGrp="1"/>
          </p:cNvSpPr>
          <p:nvPr>
            <p:ph idx="1"/>
          </p:nvPr>
        </p:nvSpPr>
        <p:spPr/>
        <p:txBody>
          <a:bodyPr/>
          <a:lstStyle/>
          <a:p>
            <a:r>
              <a:rPr lang="en-US" dirty="0"/>
              <a:t>Two most common: </a:t>
            </a:r>
            <a:r>
              <a:rPr lang="en-US" b="1" dirty="0"/>
              <a:t>GET</a:t>
            </a:r>
            <a:r>
              <a:rPr lang="en-US" dirty="0"/>
              <a:t> and </a:t>
            </a:r>
            <a:r>
              <a:rPr lang="en-US" b="1" dirty="0"/>
              <a:t>POST</a:t>
            </a:r>
          </a:p>
          <a:p>
            <a:r>
              <a:rPr lang="en-US" dirty="0"/>
              <a:t>Two less common: </a:t>
            </a:r>
            <a:r>
              <a:rPr lang="en-US" b="1" dirty="0"/>
              <a:t>PUT</a:t>
            </a:r>
            <a:r>
              <a:rPr lang="en-US" dirty="0"/>
              <a:t> and </a:t>
            </a:r>
            <a:r>
              <a:rPr lang="en-US" b="1" dirty="0"/>
              <a:t>DELETE</a:t>
            </a:r>
          </a:p>
          <a:p>
            <a:r>
              <a:rPr lang="en-US" dirty="0"/>
              <a:t>Others are defined, but used very rarely or not at all</a:t>
            </a:r>
          </a:p>
        </p:txBody>
      </p:sp>
    </p:spTree>
    <p:extLst>
      <p:ext uri="{BB962C8B-B14F-4D97-AF65-F5344CB8AC3E}">
        <p14:creationId xmlns:p14="http://schemas.microsoft.com/office/powerpoint/2010/main" val="3916849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Web Servers</a:t>
            </a:r>
            <a:endParaRPr lang="en-GB" dirty="0"/>
          </a:p>
        </p:txBody>
      </p:sp>
      <p:sp>
        <p:nvSpPr>
          <p:cNvPr id="45059" name="Rectangle 2"/>
          <p:cNvSpPr>
            <a:spLocks noGrp="1" noChangeArrowheads="1"/>
          </p:cNvSpPr>
          <p:nvPr>
            <p:ph idx="1"/>
          </p:nvPr>
        </p:nvSpPr>
        <p:spPr>
          <a:xfrm>
            <a:off x="0" y="1600008"/>
            <a:ext cx="9139001" cy="4343496"/>
          </a:xfrm>
        </p:spPr>
        <p:txBody>
          <a:bodyPr/>
          <a:lstStyle/>
          <a:p>
            <a:r>
              <a:rPr lang="en-US" dirty="0"/>
              <a:t>What is a Web Server?</a:t>
            </a:r>
          </a:p>
          <a:p>
            <a:pPr lvl="1"/>
            <a:r>
              <a:rPr lang="en-US" dirty="0"/>
              <a:t>A web server is a computer program that delivers (serves) content, such as web pages, using the Hypertext Transfer Protocol (HTTP), over the World Wide Web. The term web server can also refer to the computer or virtual machine running the program. </a:t>
            </a:r>
          </a:p>
          <a:p>
            <a:pPr marL="349925" lvl="1" indent="0">
              <a:buNone/>
            </a:pPr>
            <a:r>
              <a:rPr lang="en-US" dirty="0"/>
              <a:t>	</a:t>
            </a:r>
            <a:r>
              <a:rPr lang="en-US" sz="1600" dirty="0">
                <a:hlinkClick r:id="rId3"/>
              </a:rPr>
              <a:t>http://</a:t>
            </a:r>
            <a:r>
              <a:rPr lang="en-US" sz="1600" dirty="0" err="1">
                <a:hlinkClick r:id="rId3"/>
              </a:rPr>
              <a:t>en.wikipedia.org</a:t>
            </a:r>
            <a:r>
              <a:rPr lang="en-US" sz="1600" dirty="0">
                <a:hlinkClick r:id="rId3"/>
              </a:rPr>
              <a:t>/wiki/</a:t>
            </a:r>
            <a:r>
              <a:rPr lang="en-US" sz="1600" dirty="0" err="1">
                <a:hlinkClick r:id="rId3"/>
              </a:rPr>
              <a:t>Web_server</a:t>
            </a:r>
            <a:endParaRPr lang="en-US" sz="1600" dirty="0"/>
          </a:p>
        </p:txBody>
      </p:sp>
      <p:pic>
        <p:nvPicPr>
          <p:cNvPr id="2" name="Picture 1">
            <a:extLst>
              <a:ext uri="{FF2B5EF4-FFF2-40B4-BE49-F238E27FC236}">
                <a16:creationId xmlns:a16="http://schemas.microsoft.com/office/drawing/2014/main" id="{7BC9C327-0BBC-7E4B-942A-7B055253B2CF}"/>
              </a:ext>
            </a:extLst>
          </p:cNvPr>
          <p:cNvPicPr>
            <a:picLocks noChangeAspect="1"/>
          </p:cNvPicPr>
          <p:nvPr/>
        </p:nvPicPr>
        <p:blipFill>
          <a:blip r:embed="rId4"/>
          <a:stretch>
            <a:fillRect/>
          </a:stretch>
        </p:blipFill>
        <p:spPr>
          <a:xfrm>
            <a:off x="2098961" y="4008505"/>
            <a:ext cx="4828281" cy="2615319"/>
          </a:xfrm>
          <a:prstGeom prst="rect">
            <a:avLst/>
          </a:prstGeom>
        </p:spPr>
      </p:pic>
      <p:sp>
        <p:nvSpPr>
          <p:cNvPr id="3" name="TextBox 2">
            <a:extLst>
              <a:ext uri="{FF2B5EF4-FFF2-40B4-BE49-F238E27FC236}">
                <a16:creationId xmlns:a16="http://schemas.microsoft.com/office/drawing/2014/main" id="{128012AC-AFB2-DD40-A968-4A61E0CD7417}"/>
              </a:ext>
            </a:extLst>
          </p:cNvPr>
          <p:cNvSpPr txBox="1"/>
          <p:nvPr/>
        </p:nvSpPr>
        <p:spPr>
          <a:xfrm>
            <a:off x="2182251" y="6630273"/>
            <a:ext cx="5035353" cy="230832"/>
          </a:xfrm>
          <a:prstGeom prst="rect">
            <a:avLst/>
          </a:prstGeom>
          <a:noFill/>
        </p:spPr>
        <p:txBody>
          <a:bodyPr wrap="none" rtlCol="0">
            <a:spAutoFit/>
          </a:bodyPr>
          <a:lstStyle/>
          <a:p>
            <a:r>
              <a:rPr lang="en-US" sz="900" dirty="0"/>
              <a:t>Source: https://</a:t>
            </a:r>
            <a:r>
              <a:rPr lang="en-US" sz="900" dirty="0" err="1"/>
              <a:t>www.quora.com</a:t>
            </a:r>
            <a:r>
              <a:rPr lang="en-US" sz="900" dirty="0"/>
              <a:t>/What-is-the-use-for-a-web-server-and-what-is-its-purpose</a:t>
            </a:r>
          </a:p>
        </p:txBody>
      </p:sp>
    </p:spTree>
    <p:extLst>
      <p:ext uri="{BB962C8B-B14F-4D97-AF65-F5344CB8AC3E}">
        <p14:creationId xmlns:p14="http://schemas.microsoft.com/office/powerpoint/2010/main" val="38556943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t>
            </a:r>
            <a:r>
              <a:rPr lang="en-US" b="1" dirty="0"/>
              <a:t>GET</a:t>
            </a:r>
          </a:p>
        </p:txBody>
      </p:sp>
      <p:sp>
        <p:nvSpPr>
          <p:cNvPr id="3" name="Content Placeholder 2"/>
          <p:cNvSpPr>
            <a:spLocks noGrp="1"/>
          </p:cNvSpPr>
          <p:nvPr>
            <p:ph idx="1"/>
          </p:nvPr>
        </p:nvSpPr>
        <p:spPr/>
        <p:txBody>
          <a:bodyPr/>
          <a:lstStyle/>
          <a:p>
            <a:r>
              <a:rPr lang="en-US" dirty="0"/>
              <a:t>Retrieve a resource from the server</a:t>
            </a:r>
          </a:p>
          <a:p>
            <a:r>
              <a:rPr lang="en-US" b="1" dirty="0"/>
              <a:t>Information is passed along the query string</a:t>
            </a:r>
            <a:r>
              <a:rPr lang="en-US" dirty="0"/>
              <a:t>, not the message body</a:t>
            </a:r>
          </a:p>
          <a:p>
            <a:pPr lvl="1"/>
            <a:r>
              <a:rPr lang="en-US" dirty="0"/>
              <a:t>Starts with “?”, then followed by name=value pairs separated by “&amp;”</a:t>
            </a:r>
          </a:p>
          <a:p>
            <a:pPr lvl="1"/>
            <a:r>
              <a:rPr lang="en-US" dirty="0">
                <a:hlinkClick r:id="rId2"/>
              </a:rPr>
              <a:t>http://example.com/index.php?</a:t>
            </a:r>
            <a:r>
              <a:rPr lang="en-US" b="1" dirty="0">
                <a:hlinkClick r:id="rId2"/>
              </a:rPr>
              <a:t>id=1</a:t>
            </a:r>
            <a:r>
              <a:rPr lang="en-US" dirty="0">
                <a:hlinkClick r:id="rId2"/>
              </a:rPr>
              <a:t>&amp;</a:t>
            </a:r>
            <a:r>
              <a:rPr lang="en-US" b="1" dirty="0">
                <a:hlinkClick r:id="rId2"/>
              </a:rPr>
              <a:t>color=blue</a:t>
            </a:r>
            <a:endParaRPr lang="en-US" b="1" dirty="0"/>
          </a:p>
          <a:p>
            <a:pPr lvl="1"/>
            <a:r>
              <a:rPr lang="en-US" dirty="0"/>
              <a:t>More on using query strings in practice later …</a:t>
            </a:r>
          </a:p>
          <a:p>
            <a:endParaRPr lang="en-US" dirty="0"/>
          </a:p>
        </p:txBody>
      </p:sp>
    </p:spTree>
    <p:extLst>
      <p:ext uri="{BB962C8B-B14F-4D97-AF65-F5344CB8AC3E}">
        <p14:creationId xmlns:p14="http://schemas.microsoft.com/office/powerpoint/2010/main" val="3539821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t>
            </a:r>
            <a:r>
              <a:rPr lang="en-US" b="1" dirty="0"/>
              <a:t>POST</a:t>
            </a:r>
          </a:p>
        </p:txBody>
      </p:sp>
      <p:sp>
        <p:nvSpPr>
          <p:cNvPr id="3" name="Content Placeholder 2"/>
          <p:cNvSpPr>
            <a:spLocks noGrp="1"/>
          </p:cNvSpPr>
          <p:nvPr>
            <p:ph idx="1"/>
          </p:nvPr>
        </p:nvSpPr>
        <p:spPr/>
        <p:txBody>
          <a:bodyPr/>
          <a:lstStyle/>
          <a:p>
            <a:r>
              <a:rPr lang="en-US" dirty="0"/>
              <a:t>Post information to the server via the request's message body</a:t>
            </a:r>
          </a:p>
          <a:p>
            <a:r>
              <a:rPr lang="en-US" dirty="0"/>
              <a:t>Can create or update information</a:t>
            </a:r>
          </a:p>
          <a:p>
            <a:r>
              <a:rPr lang="en-US" dirty="0"/>
              <a:t>Multiple POSTs may have a cumulative effect</a:t>
            </a:r>
          </a:p>
          <a:p>
            <a:endParaRPr lang="en-US" dirty="0"/>
          </a:p>
        </p:txBody>
      </p:sp>
    </p:spTree>
    <p:extLst>
      <p:ext uri="{BB962C8B-B14F-4D97-AF65-F5344CB8AC3E}">
        <p14:creationId xmlns:p14="http://schemas.microsoft.com/office/powerpoint/2010/main" val="3157647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t>
            </a:r>
            <a:r>
              <a:rPr lang="en-US" b="1" dirty="0"/>
              <a:t>PUT</a:t>
            </a:r>
          </a:p>
        </p:txBody>
      </p:sp>
      <p:sp>
        <p:nvSpPr>
          <p:cNvPr id="3" name="Content Placeholder 2"/>
          <p:cNvSpPr>
            <a:spLocks noGrp="1"/>
          </p:cNvSpPr>
          <p:nvPr>
            <p:ph idx="1"/>
          </p:nvPr>
        </p:nvSpPr>
        <p:spPr/>
        <p:txBody>
          <a:bodyPr/>
          <a:lstStyle/>
          <a:p>
            <a:r>
              <a:rPr lang="en-US" dirty="0"/>
              <a:t>Puts information on the server via the request's message body</a:t>
            </a:r>
          </a:p>
          <a:p>
            <a:r>
              <a:rPr lang="en-US" dirty="0"/>
              <a:t>Can only create information</a:t>
            </a:r>
          </a:p>
          <a:p>
            <a:r>
              <a:rPr lang="en-US" dirty="0"/>
              <a:t>Multiple PUTs have the same effect as one</a:t>
            </a:r>
          </a:p>
          <a:p>
            <a:endParaRPr lang="en-US" dirty="0"/>
          </a:p>
        </p:txBody>
      </p:sp>
    </p:spTree>
    <p:extLst>
      <p:ext uri="{BB962C8B-B14F-4D97-AF65-F5344CB8AC3E}">
        <p14:creationId xmlns:p14="http://schemas.microsoft.com/office/powerpoint/2010/main" val="3897031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t>
            </a:r>
            <a:r>
              <a:rPr lang="en-US" b="1" dirty="0"/>
              <a:t>DELETE</a:t>
            </a:r>
          </a:p>
        </p:txBody>
      </p:sp>
      <p:sp>
        <p:nvSpPr>
          <p:cNvPr id="3" name="Content Placeholder 2"/>
          <p:cNvSpPr>
            <a:spLocks noGrp="1"/>
          </p:cNvSpPr>
          <p:nvPr>
            <p:ph idx="1"/>
          </p:nvPr>
        </p:nvSpPr>
        <p:spPr/>
        <p:txBody>
          <a:bodyPr/>
          <a:lstStyle/>
          <a:p>
            <a:r>
              <a:rPr lang="en-US" dirty="0"/>
              <a:t>Remove information from the server via the message body</a:t>
            </a:r>
          </a:p>
          <a:p>
            <a:r>
              <a:rPr lang="en-US" dirty="0"/>
              <a:t>Can only delete information</a:t>
            </a:r>
          </a:p>
          <a:p>
            <a:r>
              <a:rPr lang="en-US" dirty="0"/>
              <a:t>Multiple DELETEs have the same effect as one</a:t>
            </a:r>
          </a:p>
          <a:p>
            <a:endParaRPr lang="en-US" dirty="0"/>
          </a:p>
        </p:txBody>
      </p:sp>
    </p:spTree>
    <p:extLst>
      <p:ext uri="{BB962C8B-B14F-4D97-AF65-F5344CB8AC3E}">
        <p14:creationId xmlns:p14="http://schemas.microsoft.com/office/powerpoint/2010/main" val="3939621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Idempotence</a:t>
            </a:r>
            <a:endParaRPr lang="en-US" dirty="0"/>
          </a:p>
        </p:txBody>
      </p:sp>
      <p:sp>
        <p:nvSpPr>
          <p:cNvPr id="3" name="Content Placeholder 2"/>
          <p:cNvSpPr>
            <a:spLocks noGrp="1"/>
          </p:cNvSpPr>
          <p:nvPr>
            <p:ph idx="1"/>
          </p:nvPr>
        </p:nvSpPr>
        <p:spPr/>
        <p:txBody>
          <a:bodyPr/>
          <a:lstStyle/>
          <a:p>
            <a:r>
              <a:rPr lang="en-US" dirty="0"/>
              <a:t>(eye-</a:t>
            </a:r>
            <a:r>
              <a:rPr lang="en-US" dirty="0" err="1"/>
              <a:t>dem</a:t>
            </a:r>
            <a:r>
              <a:rPr lang="en-US" dirty="0"/>
              <a:t>-</a:t>
            </a:r>
            <a:r>
              <a:rPr lang="en-US" dirty="0" err="1"/>
              <a:t>po</a:t>
            </a:r>
            <a:r>
              <a:rPr lang="en-US" dirty="0"/>
              <a:t>-tens)</a:t>
            </a:r>
          </a:p>
          <a:p>
            <a:r>
              <a:rPr lang="en-US" dirty="0"/>
              <a:t>The property of an operation to be applied multiple times while yielding the same result.</a:t>
            </a:r>
          </a:p>
          <a:p>
            <a:r>
              <a:rPr lang="en-US" dirty="0"/>
              <a:t>Refers to the state of the system AFTER the request has completed.</a:t>
            </a:r>
          </a:p>
          <a:p>
            <a:r>
              <a:rPr lang="en-US" dirty="0"/>
              <a:t>So : an operation is idempotent if the system remains in the same state no matter how many times the operation is called after the 1</a:t>
            </a:r>
            <a:r>
              <a:rPr lang="en-US" baseline="30000" dirty="0"/>
              <a:t>st</a:t>
            </a:r>
            <a:r>
              <a:rPr lang="en-US" dirty="0"/>
              <a:t> time – the result will not change</a:t>
            </a:r>
          </a:p>
          <a:p>
            <a:pPr lvl="1"/>
            <a:r>
              <a:rPr lang="en-US" dirty="0"/>
              <a:t>Example is  DELETE </a:t>
            </a:r>
            <a:r>
              <a:rPr lang="en-US" dirty="0" err="1"/>
              <a:t>unique_record</a:t>
            </a:r>
            <a:r>
              <a:rPr lang="en-US" dirty="0"/>
              <a:t> FROM database</a:t>
            </a:r>
          </a:p>
          <a:p>
            <a:endParaRPr lang="en-US" dirty="0"/>
          </a:p>
        </p:txBody>
      </p:sp>
    </p:spTree>
    <p:extLst>
      <p:ext uri="{BB962C8B-B14F-4D97-AF65-F5344CB8AC3E}">
        <p14:creationId xmlns:p14="http://schemas.microsoft.com/office/powerpoint/2010/main" val="4143893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Idempotent Methods</a:t>
            </a:r>
          </a:p>
        </p:txBody>
      </p:sp>
      <p:sp>
        <p:nvSpPr>
          <p:cNvPr id="3" name="Content Placeholder 2"/>
          <p:cNvSpPr>
            <a:spLocks noGrp="1"/>
          </p:cNvSpPr>
          <p:nvPr>
            <p:ph idx="1"/>
          </p:nvPr>
        </p:nvSpPr>
        <p:spPr/>
        <p:txBody>
          <a:bodyPr/>
          <a:lstStyle/>
          <a:p>
            <a:r>
              <a:rPr lang="en-US" dirty="0"/>
              <a:t>GET – looking shouldn't change anything</a:t>
            </a:r>
          </a:p>
          <a:p>
            <a:r>
              <a:rPr lang="en-US" dirty="0"/>
              <a:t>PUT – a single representation of data should only be added once</a:t>
            </a:r>
          </a:p>
          <a:p>
            <a:r>
              <a:rPr lang="en-US" dirty="0"/>
              <a:t>DELETE – however many times you delete something, it's still gone</a:t>
            </a:r>
          </a:p>
          <a:p>
            <a:endParaRPr lang="en-US" dirty="0"/>
          </a:p>
        </p:txBody>
      </p:sp>
    </p:spTree>
    <p:extLst>
      <p:ext uri="{BB962C8B-B14F-4D97-AF65-F5344CB8AC3E}">
        <p14:creationId xmlns:p14="http://schemas.microsoft.com/office/powerpoint/2010/main" val="4031399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Non-Idempotent Methods</a:t>
            </a:r>
          </a:p>
        </p:txBody>
      </p:sp>
      <p:sp>
        <p:nvSpPr>
          <p:cNvPr id="3" name="Content Placeholder 2"/>
          <p:cNvSpPr>
            <a:spLocks noGrp="1"/>
          </p:cNvSpPr>
          <p:nvPr>
            <p:ph idx="1"/>
          </p:nvPr>
        </p:nvSpPr>
        <p:spPr/>
        <p:txBody>
          <a:bodyPr/>
          <a:lstStyle/>
          <a:p>
            <a:r>
              <a:rPr lang="en-US" dirty="0"/>
              <a:t>POST – repeat operations may have a cumulative effect</a:t>
            </a:r>
          </a:p>
          <a:p>
            <a:r>
              <a:rPr lang="en-US" dirty="0"/>
              <a:t>If your operation is not idempotent, you must use POST to accept input!</a:t>
            </a:r>
          </a:p>
          <a:p>
            <a:r>
              <a:rPr lang="en-US" dirty="0"/>
              <a:t>This will become important once we get to server-side programming... You will see more on this later!</a:t>
            </a:r>
          </a:p>
          <a:p>
            <a:endParaRPr lang="en-US" dirty="0"/>
          </a:p>
        </p:txBody>
      </p:sp>
    </p:spTree>
    <p:extLst>
      <p:ext uri="{BB962C8B-B14F-4D97-AF65-F5344CB8AC3E}">
        <p14:creationId xmlns:p14="http://schemas.microsoft.com/office/powerpoint/2010/main" val="2186971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Methods</a:t>
            </a:r>
          </a:p>
        </p:txBody>
      </p:sp>
      <p:sp>
        <p:nvSpPr>
          <p:cNvPr id="3" name="Content Placeholder 2"/>
          <p:cNvSpPr>
            <a:spLocks noGrp="1"/>
          </p:cNvSpPr>
          <p:nvPr>
            <p:ph idx="1"/>
          </p:nvPr>
        </p:nvSpPr>
        <p:spPr/>
        <p:txBody>
          <a:bodyPr/>
          <a:lstStyle/>
          <a:p>
            <a:r>
              <a:rPr lang="en-US" dirty="0"/>
              <a:t>Methods that don't modify anything on the server</a:t>
            </a:r>
          </a:p>
          <a:p>
            <a:r>
              <a:rPr lang="en-US" dirty="0"/>
              <a:t>GET, other less-used methods for retrieving metadata are safe</a:t>
            </a:r>
          </a:p>
          <a:p>
            <a:r>
              <a:rPr lang="en-US" dirty="0"/>
              <a:t>POST, PUT and DELETE modify resources, not safe</a:t>
            </a:r>
          </a:p>
          <a:p>
            <a:r>
              <a:rPr lang="en-US" dirty="0"/>
              <a:t>Only safe methods are used by search engines, </a:t>
            </a:r>
            <a:r>
              <a:rPr lang="en-US" dirty="0" err="1"/>
              <a:t>etc</a:t>
            </a:r>
            <a:endParaRPr lang="en-US" dirty="0"/>
          </a:p>
          <a:p>
            <a:pPr marL="0" indent="0">
              <a:buNone/>
            </a:pPr>
            <a:endParaRPr lang="en-US" dirty="0"/>
          </a:p>
        </p:txBody>
      </p:sp>
    </p:spTree>
    <p:extLst>
      <p:ext uri="{BB962C8B-B14F-4D97-AF65-F5344CB8AC3E}">
        <p14:creationId xmlns:p14="http://schemas.microsoft.com/office/powerpoint/2010/main" val="3396663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 Header</a:t>
            </a:r>
          </a:p>
        </p:txBody>
      </p:sp>
      <p:sp>
        <p:nvSpPr>
          <p:cNvPr id="3" name="Content Placeholder 2"/>
          <p:cNvSpPr>
            <a:spLocks noGrp="1"/>
          </p:cNvSpPr>
          <p:nvPr>
            <p:ph idx="1"/>
          </p:nvPr>
        </p:nvSpPr>
        <p:spPr/>
        <p:txBody>
          <a:bodyPr/>
          <a:lstStyle/>
          <a:p>
            <a:r>
              <a:rPr lang="en-US" dirty="0"/>
              <a:t>Specify </a:t>
            </a:r>
            <a:r>
              <a:rPr lang="en-US" b="1" dirty="0"/>
              <a:t>additional information </a:t>
            </a:r>
            <a:r>
              <a:rPr lang="en-US" dirty="0"/>
              <a:t>about the request</a:t>
            </a:r>
          </a:p>
          <a:p>
            <a:r>
              <a:rPr lang="en-US" b="1" dirty="0"/>
              <a:t>Host: &lt;domain name&gt;</a:t>
            </a:r>
          </a:p>
          <a:p>
            <a:pPr lvl="1"/>
            <a:r>
              <a:rPr lang="en-US" dirty="0"/>
              <a:t>“This is the domain name I'm referring to.” Required in HTTP/1.1.</a:t>
            </a:r>
          </a:p>
          <a:p>
            <a:r>
              <a:rPr lang="en-US" dirty="0"/>
              <a:t> </a:t>
            </a:r>
            <a:r>
              <a:rPr lang="en-US" b="1" dirty="0"/>
              <a:t>User-Agent: &lt;string&gt;</a:t>
            </a:r>
          </a:p>
          <a:p>
            <a:pPr lvl="1"/>
            <a:r>
              <a:rPr lang="en-US" dirty="0"/>
              <a:t>“This is the software I'm using to access your site.”, for example browsers (Mozilla Firefox), crawlers (Google Search), and consoles (</a:t>
            </a:r>
            <a:r>
              <a:rPr lang="en-US" dirty="0" err="1"/>
              <a:t>Playstation</a:t>
            </a:r>
            <a:r>
              <a:rPr lang="en-US" dirty="0"/>
              <a:t>)</a:t>
            </a:r>
          </a:p>
          <a:p>
            <a:r>
              <a:rPr lang="en-US" b="1" dirty="0"/>
              <a:t>Content-Type: &lt;type&gt;</a:t>
            </a:r>
          </a:p>
          <a:p>
            <a:pPr lvl="1"/>
            <a:r>
              <a:rPr lang="en-US" dirty="0"/>
              <a:t>MIME type of the request body (used with POST/PUT)</a:t>
            </a:r>
          </a:p>
          <a:p>
            <a:r>
              <a:rPr lang="en-US" dirty="0"/>
              <a:t>Many others</a:t>
            </a:r>
          </a:p>
          <a:p>
            <a:endParaRPr lang="en-US" dirty="0"/>
          </a:p>
        </p:txBody>
      </p:sp>
    </p:spTree>
    <p:extLst>
      <p:ext uri="{BB962C8B-B14F-4D97-AF65-F5344CB8AC3E}">
        <p14:creationId xmlns:p14="http://schemas.microsoft.com/office/powerpoint/2010/main" val="4088130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0D29-BDF2-1E4C-973F-9B31EDB19EEB}"/>
              </a:ext>
            </a:extLst>
          </p:cNvPr>
          <p:cNvSpPr>
            <a:spLocks noGrp="1"/>
          </p:cNvSpPr>
          <p:nvPr>
            <p:ph type="title"/>
          </p:nvPr>
        </p:nvSpPr>
        <p:spPr/>
        <p:txBody>
          <a:bodyPr/>
          <a:lstStyle/>
          <a:p>
            <a:r>
              <a:rPr lang="en-US" dirty="0"/>
              <a:t>HTTP Request Example</a:t>
            </a:r>
          </a:p>
        </p:txBody>
      </p:sp>
      <p:sp>
        <p:nvSpPr>
          <p:cNvPr id="3" name="Content Placeholder 2">
            <a:extLst>
              <a:ext uri="{FF2B5EF4-FFF2-40B4-BE49-F238E27FC236}">
                <a16:creationId xmlns:a16="http://schemas.microsoft.com/office/drawing/2014/main" id="{DA197576-253A-3142-AB81-73AB725F0E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2FBF415-20FE-6045-8E56-AC95BD506AC4}"/>
              </a:ext>
            </a:extLst>
          </p:cNvPr>
          <p:cNvPicPr>
            <a:picLocks noChangeAspect="1"/>
          </p:cNvPicPr>
          <p:nvPr/>
        </p:nvPicPr>
        <p:blipFill>
          <a:blip r:embed="rId2"/>
          <a:stretch>
            <a:fillRect/>
          </a:stretch>
        </p:blipFill>
        <p:spPr>
          <a:xfrm>
            <a:off x="404241" y="2368406"/>
            <a:ext cx="8331200" cy="2806700"/>
          </a:xfrm>
          <a:prstGeom prst="rect">
            <a:avLst/>
          </a:prstGeom>
        </p:spPr>
      </p:pic>
    </p:spTree>
    <p:extLst>
      <p:ext uri="{BB962C8B-B14F-4D97-AF65-F5344CB8AC3E}">
        <p14:creationId xmlns:p14="http://schemas.microsoft.com/office/powerpoint/2010/main" val="1759038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Web Servers</a:t>
            </a:r>
            <a:endParaRPr lang="en-GB" dirty="0"/>
          </a:p>
        </p:txBody>
      </p:sp>
      <p:sp>
        <p:nvSpPr>
          <p:cNvPr id="45059" name="Rectangle 2"/>
          <p:cNvSpPr>
            <a:spLocks noGrp="1" noChangeArrowheads="1"/>
          </p:cNvSpPr>
          <p:nvPr>
            <p:ph idx="1"/>
          </p:nvPr>
        </p:nvSpPr>
        <p:spPr/>
        <p:txBody>
          <a:bodyPr/>
          <a:lstStyle/>
          <a:p>
            <a:r>
              <a:rPr lang="en-US" dirty="0"/>
              <a:t>How do they work?</a:t>
            </a:r>
          </a:p>
        </p:txBody>
      </p:sp>
    </p:spTree>
    <p:extLst>
      <p:ext uri="{BB962C8B-B14F-4D97-AF65-F5344CB8AC3E}">
        <p14:creationId xmlns:p14="http://schemas.microsoft.com/office/powerpoint/2010/main" val="12645461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Message Body</a:t>
            </a:r>
          </a:p>
        </p:txBody>
      </p:sp>
      <p:sp>
        <p:nvSpPr>
          <p:cNvPr id="3" name="Content Placeholder 2"/>
          <p:cNvSpPr>
            <a:spLocks noGrp="1"/>
          </p:cNvSpPr>
          <p:nvPr>
            <p:ph idx="1"/>
          </p:nvPr>
        </p:nvSpPr>
        <p:spPr/>
        <p:txBody>
          <a:bodyPr/>
          <a:lstStyle/>
          <a:p>
            <a:r>
              <a:rPr lang="en-US" dirty="0"/>
              <a:t>Used by methods that alter information on the server</a:t>
            </a:r>
          </a:p>
          <a:p>
            <a:r>
              <a:rPr lang="en-US" b="1" dirty="0"/>
              <a:t>POST (most common)</a:t>
            </a:r>
          </a:p>
          <a:p>
            <a:r>
              <a:rPr lang="en-US" dirty="0"/>
              <a:t>PUT</a:t>
            </a:r>
          </a:p>
          <a:p>
            <a:r>
              <a:rPr lang="en-US" dirty="0"/>
              <a:t>DELETE</a:t>
            </a:r>
          </a:p>
          <a:p>
            <a:endParaRPr lang="en-US" dirty="0"/>
          </a:p>
        </p:txBody>
      </p:sp>
    </p:spTree>
    <p:extLst>
      <p:ext uri="{BB962C8B-B14F-4D97-AF65-F5344CB8AC3E}">
        <p14:creationId xmlns:p14="http://schemas.microsoft.com/office/powerpoint/2010/main" val="2110343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HTTP Response</a:t>
            </a:r>
          </a:p>
        </p:txBody>
      </p:sp>
      <p:sp>
        <p:nvSpPr>
          <p:cNvPr id="3" name="Content Placeholder 2"/>
          <p:cNvSpPr>
            <a:spLocks noGrp="1"/>
          </p:cNvSpPr>
          <p:nvPr>
            <p:ph idx="1"/>
          </p:nvPr>
        </p:nvSpPr>
        <p:spPr/>
        <p:txBody>
          <a:bodyPr/>
          <a:lstStyle/>
          <a:p>
            <a:r>
              <a:rPr lang="en-US" sz="2000" dirty="0"/>
              <a:t>HTTP/1.1 &lt;status code&gt; &lt;reason&gt;</a:t>
            </a:r>
          </a:p>
          <a:p>
            <a:r>
              <a:rPr lang="en-US" sz="2000" dirty="0"/>
              <a:t>&lt;header name&gt;: &lt;header data&gt;</a:t>
            </a:r>
          </a:p>
          <a:p>
            <a:pPr lvl="1"/>
            <a:r>
              <a:rPr lang="en-US" sz="2000" dirty="0"/>
              <a:t>… you can have multiple headers here !</a:t>
            </a:r>
          </a:p>
          <a:p>
            <a:r>
              <a:rPr lang="en-US" sz="2000" dirty="0"/>
              <a:t>CR/LF  Line Break</a:t>
            </a:r>
          </a:p>
          <a:p>
            <a:r>
              <a:rPr lang="en-US" sz="2000" dirty="0"/>
              <a:t>&lt;response body&gt;</a:t>
            </a:r>
          </a:p>
          <a:p>
            <a:endParaRPr lang="en-US" sz="2000" dirty="0"/>
          </a:p>
        </p:txBody>
      </p:sp>
    </p:spTree>
    <p:extLst>
      <p:ext uri="{BB962C8B-B14F-4D97-AF65-F5344CB8AC3E}">
        <p14:creationId xmlns:p14="http://schemas.microsoft.com/office/powerpoint/2010/main" val="233972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70E0-FFF1-8B4E-B8E4-9DB9E6FB9A68}"/>
              </a:ext>
            </a:extLst>
          </p:cNvPr>
          <p:cNvSpPr>
            <a:spLocks noGrp="1"/>
          </p:cNvSpPr>
          <p:nvPr>
            <p:ph type="title"/>
          </p:nvPr>
        </p:nvSpPr>
        <p:spPr/>
        <p:txBody>
          <a:bodyPr/>
          <a:lstStyle/>
          <a:p>
            <a:r>
              <a:rPr lang="en-US" dirty="0"/>
              <a:t>HTTP Response Example</a:t>
            </a:r>
          </a:p>
        </p:txBody>
      </p:sp>
      <p:sp>
        <p:nvSpPr>
          <p:cNvPr id="3" name="Content Placeholder 2">
            <a:extLst>
              <a:ext uri="{FF2B5EF4-FFF2-40B4-BE49-F238E27FC236}">
                <a16:creationId xmlns:a16="http://schemas.microsoft.com/office/drawing/2014/main" id="{0C016339-EF44-FB4C-A391-23AA548528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7AC3F63-1D35-384F-ADE9-E6EC9B21C959}"/>
              </a:ext>
            </a:extLst>
          </p:cNvPr>
          <p:cNvPicPr>
            <a:picLocks noChangeAspect="1"/>
          </p:cNvPicPr>
          <p:nvPr/>
        </p:nvPicPr>
        <p:blipFill>
          <a:blip r:embed="rId3"/>
          <a:stretch>
            <a:fillRect/>
          </a:stretch>
        </p:blipFill>
        <p:spPr>
          <a:xfrm>
            <a:off x="0" y="1600008"/>
            <a:ext cx="9144000" cy="4453247"/>
          </a:xfrm>
          <a:prstGeom prst="rect">
            <a:avLst/>
          </a:prstGeom>
        </p:spPr>
      </p:pic>
      <p:sp>
        <p:nvSpPr>
          <p:cNvPr id="5" name="TextBox 4">
            <a:extLst>
              <a:ext uri="{FF2B5EF4-FFF2-40B4-BE49-F238E27FC236}">
                <a16:creationId xmlns:a16="http://schemas.microsoft.com/office/drawing/2014/main" id="{6BF85789-D247-564A-9AD1-BE7C1E2519E3}"/>
              </a:ext>
            </a:extLst>
          </p:cNvPr>
          <p:cNvSpPr txBox="1"/>
          <p:nvPr/>
        </p:nvSpPr>
        <p:spPr>
          <a:xfrm>
            <a:off x="548641" y="6322861"/>
            <a:ext cx="7212231" cy="261610"/>
          </a:xfrm>
          <a:prstGeom prst="rect">
            <a:avLst/>
          </a:prstGeom>
          <a:noFill/>
        </p:spPr>
        <p:txBody>
          <a:bodyPr wrap="none" rtlCol="0">
            <a:spAutoFit/>
          </a:bodyPr>
          <a:lstStyle/>
          <a:p>
            <a:r>
              <a:rPr lang="en-US" sz="1100" dirty="0"/>
              <a:t>Source: https://</a:t>
            </a:r>
            <a:r>
              <a:rPr lang="en-US" sz="1100" dirty="0" err="1"/>
              <a:t>medium.com</a:t>
            </a:r>
            <a:r>
              <a:rPr lang="en-US" sz="1100" dirty="0"/>
              <a:t>/</a:t>
            </a:r>
            <a:r>
              <a:rPr lang="en-US" sz="1100" dirty="0" err="1"/>
              <a:t>douglas-matoso-english</a:t>
            </a:r>
            <a:r>
              <a:rPr lang="en-US" sz="1100" dirty="0"/>
              <a:t>/http-primer-for-frontend-developers-f091a2070637</a:t>
            </a:r>
          </a:p>
        </p:txBody>
      </p:sp>
    </p:spTree>
    <p:extLst>
      <p:ext uri="{BB962C8B-B14F-4D97-AF65-F5344CB8AC3E}">
        <p14:creationId xmlns:p14="http://schemas.microsoft.com/office/powerpoint/2010/main" val="511645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Status codes</a:t>
            </a:r>
          </a:p>
        </p:txBody>
      </p:sp>
      <p:sp>
        <p:nvSpPr>
          <p:cNvPr id="3" name="Content Placeholder 2"/>
          <p:cNvSpPr>
            <a:spLocks noGrp="1"/>
          </p:cNvSpPr>
          <p:nvPr>
            <p:ph idx="1"/>
          </p:nvPr>
        </p:nvSpPr>
        <p:spPr/>
        <p:txBody>
          <a:bodyPr/>
          <a:lstStyle/>
          <a:p>
            <a:r>
              <a:rPr lang="en-US" dirty="0"/>
              <a:t>Informs the browser of the resulting status of the request</a:t>
            </a:r>
          </a:p>
          <a:p>
            <a:r>
              <a:rPr lang="en-US" dirty="0"/>
              <a:t>Three digits</a:t>
            </a:r>
          </a:p>
          <a:p>
            <a:r>
              <a:rPr lang="en-US" dirty="0"/>
              <a:t>First digit indicates class of response</a:t>
            </a:r>
          </a:p>
          <a:p>
            <a:r>
              <a:rPr lang="en-US" dirty="0"/>
              <a:t>Custom status codes possible</a:t>
            </a:r>
          </a:p>
          <a:p>
            <a:endParaRPr lang="en-US" dirty="0"/>
          </a:p>
        </p:txBody>
      </p:sp>
    </p:spTree>
    <p:extLst>
      <p:ext uri="{BB962C8B-B14F-4D97-AF65-F5344CB8AC3E}">
        <p14:creationId xmlns:p14="http://schemas.microsoft.com/office/powerpoint/2010/main" val="4135436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E4DBA-D7E6-A84E-8A22-6241CDF1BB46}"/>
              </a:ext>
            </a:extLst>
          </p:cNvPr>
          <p:cNvSpPr>
            <a:spLocks noGrp="1"/>
          </p:cNvSpPr>
          <p:nvPr>
            <p:ph type="title"/>
          </p:nvPr>
        </p:nvSpPr>
        <p:spPr/>
        <p:txBody>
          <a:bodyPr/>
          <a:lstStyle/>
          <a:p>
            <a:r>
              <a:rPr lang="en-US" dirty="0"/>
              <a:t>HTTP Status Code Summary ...</a:t>
            </a:r>
          </a:p>
        </p:txBody>
      </p:sp>
      <p:sp>
        <p:nvSpPr>
          <p:cNvPr id="3" name="Content Placeholder 2">
            <a:extLst>
              <a:ext uri="{FF2B5EF4-FFF2-40B4-BE49-F238E27FC236}">
                <a16:creationId xmlns:a16="http://schemas.microsoft.com/office/drawing/2014/main" id="{F135C6C4-3F69-724F-A52D-552FB0DFD6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97C57A6-93C7-884F-A8BA-B62E6308E843}"/>
              </a:ext>
            </a:extLst>
          </p:cNvPr>
          <p:cNvPicPr>
            <a:picLocks noChangeAspect="1"/>
          </p:cNvPicPr>
          <p:nvPr/>
        </p:nvPicPr>
        <p:blipFill>
          <a:blip r:embed="rId2"/>
          <a:stretch>
            <a:fillRect/>
          </a:stretch>
        </p:blipFill>
        <p:spPr>
          <a:xfrm>
            <a:off x="0" y="1600008"/>
            <a:ext cx="9144000" cy="4435953"/>
          </a:xfrm>
          <a:prstGeom prst="rect">
            <a:avLst/>
          </a:prstGeom>
        </p:spPr>
      </p:pic>
      <p:sp>
        <p:nvSpPr>
          <p:cNvPr id="5" name="TextBox 4">
            <a:extLst>
              <a:ext uri="{FF2B5EF4-FFF2-40B4-BE49-F238E27FC236}">
                <a16:creationId xmlns:a16="http://schemas.microsoft.com/office/drawing/2014/main" id="{F978C417-0788-364A-8AC2-26A7BFA5A53A}"/>
              </a:ext>
            </a:extLst>
          </p:cNvPr>
          <p:cNvSpPr txBox="1"/>
          <p:nvPr/>
        </p:nvSpPr>
        <p:spPr>
          <a:xfrm>
            <a:off x="0" y="6191497"/>
            <a:ext cx="8916223" cy="261610"/>
          </a:xfrm>
          <a:prstGeom prst="rect">
            <a:avLst/>
          </a:prstGeom>
          <a:noFill/>
        </p:spPr>
        <p:txBody>
          <a:bodyPr wrap="none" rtlCol="0">
            <a:spAutoFit/>
          </a:bodyPr>
          <a:lstStyle/>
          <a:p>
            <a:r>
              <a:rPr lang="en-US" sz="1100" dirty="0"/>
              <a:t>Source: https://</a:t>
            </a:r>
            <a:r>
              <a:rPr lang="en-US" sz="1100" dirty="0" err="1"/>
              <a:t>codeteddy.com</a:t>
            </a:r>
            <a:r>
              <a:rPr lang="en-US" sz="1100" dirty="0"/>
              <a:t>/2017/06/06/create-api-with-asp-net-core-day-3-working-with-http-status-codes-in-asp-net-core-api/</a:t>
            </a:r>
          </a:p>
        </p:txBody>
      </p:sp>
    </p:spTree>
    <p:extLst>
      <p:ext uri="{BB962C8B-B14F-4D97-AF65-F5344CB8AC3E}">
        <p14:creationId xmlns:p14="http://schemas.microsoft.com/office/powerpoint/2010/main" val="3160304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1xx - Informational</a:t>
            </a:r>
          </a:p>
        </p:txBody>
      </p:sp>
      <p:sp>
        <p:nvSpPr>
          <p:cNvPr id="3" name="Content Placeholder 2"/>
          <p:cNvSpPr>
            <a:spLocks noGrp="1"/>
          </p:cNvSpPr>
          <p:nvPr>
            <p:ph idx="1"/>
          </p:nvPr>
        </p:nvSpPr>
        <p:spPr/>
        <p:txBody>
          <a:bodyPr/>
          <a:lstStyle/>
          <a:p>
            <a:r>
              <a:rPr lang="en-US" dirty="0"/>
              <a:t>Acknowledges the request was received, and that the server is ready to continue</a:t>
            </a:r>
          </a:p>
          <a:p>
            <a:r>
              <a:rPr lang="en-US" dirty="0"/>
              <a:t>Used less frequently</a:t>
            </a:r>
          </a:p>
          <a:p>
            <a:r>
              <a:rPr lang="en-US" dirty="0"/>
              <a:t>Ex: 102 Processing</a:t>
            </a:r>
          </a:p>
          <a:p>
            <a:pPr lvl="1"/>
            <a:r>
              <a:rPr lang="en-US" dirty="0"/>
              <a:t>“I'm still working on that last request, but I don't have an answer for you yet. Hold on.”</a:t>
            </a:r>
          </a:p>
          <a:p>
            <a:endParaRPr lang="en-US" dirty="0"/>
          </a:p>
        </p:txBody>
      </p:sp>
    </p:spTree>
    <p:extLst>
      <p:ext uri="{BB962C8B-B14F-4D97-AF65-F5344CB8AC3E}">
        <p14:creationId xmlns:p14="http://schemas.microsoft.com/office/powerpoint/2010/main" val="157715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2xx - Success</a:t>
            </a:r>
          </a:p>
        </p:txBody>
      </p:sp>
      <p:sp>
        <p:nvSpPr>
          <p:cNvPr id="3" name="Content Placeholder 2"/>
          <p:cNvSpPr>
            <a:spLocks noGrp="1"/>
          </p:cNvSpPr>
          <p:nvPr>
            <p:ph idx="1"/>
          </p:nvPr>
        </p:nvSpPr>
        <p:spPr/>
        <p:txBody>
          <a:bodyPr/>
          <a:lstStyle/>
          <a:p>
            <a:r>
              <a:rPr lang="en-US" dirty="0"/>
              <a:t>Acknowledges that the request was received and processed successfully</a:t>
            </a:r>
          </a:p>
          <a:p>
            <a:r>
              <a:rPr lang="en-US" dirty="0"/>
              <a:t>200 OK</a:t>
            </a:r>
          </a:p>
          <a:p>
            <a:pPr lvl="1"/>
            <a:r>
              <a:rPr lang="en-US" dirty="0"/>
              <a:t>“Sure, here you go.”</a:t>
            </a:r>
          </a:p>
          <a:p>
            <a:pPr lvl="1"/>
            <a:r>
              <a:rPr lang="en-US" dirty="0"/>
              <a:t>Most common response</a:t>
            </a:r>
          </a:p>
          <a:p>
            <a:endParaRPr lang="en-US" dirty="0"/>
          </a:p>
        </p:txBody>
      </p:sp>
    </p:spTree>
    <p:extLst>
      <p:ext uri="{BB962C8B-B14F-4D97-AF65-F5344CB8AC3E}">
        <p14:creationId xmlns:p14="http://schemas.microsoft.com/office/powerpoint/2010/main" val="370205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3xx - Redirection</a:t>
            </a:r>
          </a:p>
        </p:txBody>
      </p:sp>
      <p:sp>
        <p:nvSpPr>
          <p:cNvPr id="3" name="Content Placeholder 2"/>
          <p:cNvSpPr>
            <a:spLocks noGrp="1"/>
          </p:cNvSpPr>
          <p:nvPr>
            <p:ph idx="1"/>
          </p:nvPr>
        </p:nvSpPr>
        <p:spPr/>
        <p:txBody>
          <a:bodyPr/>
          <a:lstStyle/>
          <a:p>
            <a:r>
              <a:rPr lang="en-US" dirty="0"/>
              <a:t>Informs the client that they need to act on the request before it can be carried out</a:t>
            </a:r>
          </a:p>
          <a:p>
            <a:r>
              <a:rPr lang="en-US" dirty="0"/>
              <a:t>301 Moved Permanently</a:t>
            </a:r>
          </a:p>
          <a:p>
            <a:pPr lvl="1"/>
            <a:r>
              <a:rPr lang="en-US" dirty="0"/>
              <a:t>“This has moved. It now lives here.”</a:t>
            </a:r>
          </a:p>
          <a:p>
            <a:r>
              <a:rPr lang="en-US" dirty="0"/>
              <a:t>302 Found</a:t>
            </a:r>
          </a:p>
          <a:p>
            <a:pPr lvl="1"/>
            <a:r>
              <a:rPr lang="en-US" dirty="0"/>
              <a:t>“This has moved for now, but keep checking back here.”</a:t>
            </a:r>
          </a:p>
          <a:p>
            <a:endParaRPr lang="en-US" dirty="0"/>
          </a:p>
        </p:txBody>
      </p:sp>
    </p:spTree>
    <p:extLst>
      <p:ext uri="{BB962C8B-B14F-4D97-AF65-F5344CB8AC3E}">
        <p14:creationId xmlns:p14="http://schemas.microsoft.com/office/powerpoint/2010/main" val="2624041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4xx – Client Error</a:t>
            </a:r>
          </a:p>
        </p:txBody>
      </p:sp>
      <p:sp>
        <p:nvSpPr>
          <p:cNvPr id="3" name="Content Placeholder 2"/>
          <p:cNvSpPr>
            <a:spLocks noGrp="1"/>
          </p:cNvSpPr>
          <p:nvPr>
            <p:ph idx="1"/>
          </p:nvPr>
        </p:nvSpPr>
        <p:spPr/>
        <p:txBody>
          <a:bodyPr/>
          <a:lstStyle/>
          <a:p>
            <a:r>
              <a:rPr lang="en-US" dirty="0"/>
              <a:t>Informs the client of an error that is probably on their end</a:t>
            </a:r>
          </a:p>
          <a:p>
            <a:r>
              <a:rPr lang="en-US" dirty="0"/>
              <a:t>401 Unauthorized</a:t>
            </a:r>
          </a:p>
          <a:p>
            <a:pPr lvl="1"/>
            <a:r>
              <a:rPr lang="en-US" dirty="0"/>
              <a:t>“This request requires authentication. If you want another response, send me your credentials first...”</a:t>
            </a:r>
          </a:p>
          <a:p>
            <a:r>
              <a:rPr lang="en-US" dirty="0"/>
              <a:t>403 Forbidden</a:t>
            </a:r>
          </a:p>
          <a:p>
            <a:pPr lvl="1"/>
            <a:r>
              <a:rPr lang="en-US" dirty="0"/>
              <a:t>“I'm afraid I can't let you do that.”</a:t>
            </a:r>
          </a:p>
          <a:p>
            <a:r>
              <a:rPr lang="en-US" dirty="0"/>
              <a:t>404 Not Found</a:t>
            </a:r>
          </a:p>
          <a:p>
            <a:pPr lvl="1"/>
            <a:r>
              <a:rPr lang="en-US" dirty="0"/>
              <a:t>“I don't know where that is.”</a:t>
            </a:r>
          </a:p>
          <a:p>
            <a:endParaRPr lang="en-US" dirty="0"/>
          </a:p>
        </p:txBody>
      </p:sp>
    </p:spTree>
    <p:extLst>
      <p:ext uri="{BB962C8B-B14F-4D97-AF65-F5344CB8AC3E}">
        <p14:creationId xmlns:p14="http://schemas.microsoft.com/office/powerpoint/2010/main" val="850581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5xx – Server Error</a:t>
            </a:r>
          </a:p>
        </p:txBody>
      </p:sp>
      <p:sp>
        <p:nvSpPr>
          <p:cNvPr id="3" name="Content Placeholder 2"/>
          <p:cNvSpPr>
            <a:spLocks noGrp="1"/>
          </p:cNvSpPr>
          <p:nvPr>
            <p:ph idx="1"/>
          </p:nvPr>
        </p:nvSpPr>
        <p:spPr/>
        <p:txBody>
          <a:bodyPr/>
          <a:lstStyle/>
          <a:p>
            <a:r>
              <a:rPr lang="en-US" dirty="0"/>
              <a:t>Informs the client of an error when the server knows it is at fault.</a:t>
            </a:r>
          </a:p>
          <a:p>
            <a:r>
              <a:rPr lang="en-US" dirty="0"/>
              <a:t>Usually due to misconfigured Web server.</a:t>
            </a:r>
          </a:p>
          <a:p>
            <a:r>
              <a:rPr lang="en-US" dirty="0"/>
              <a:t>500 Internal Server Error</a:t>
            </a:r>
          </a:p>
          <a:p>
            <a:pPr lvl="1"/>
            <a:r>
              <a:rPr lang="en-US" dirty="0"/>
              <a:t>“Something unexpected happened. My fault.”</a:t>
            </a:r>
          </a:p>
          <a:p>
            <a:r>
              <a:rPr lang="en-US" dirty="0"/>
              <a:t>501 Not Implemented</a:t>
            </a:r>
          </a:p>
          <a:p>
            <a:pPr lvl="1"/>
            <a:r>
              <a:rPr lang="en-US" dirty="0"/>
              <a:t>“I don't know how to do that.”</a:t>
            </a:r>
          </a:p>
          <a:p>
            <a:r>
              <a:rPr lang="en-US" dirty="0"/>
              <a:t>503 Service Unavailable</a:t>
            </a:r>
          </a:p>
          <a:p>
            <a:pPr lvl="1"/>
            <a:r>
              <a:rPr lang="en-US" dirty="0"/>
              <a:t>“We're currently experiencing some technical difficulties...”</a:t>
            </a:r>
          </a:p>
          <a:p>
            <a:endParaRPr lang="en-US" dirty="0"/>
          </a:p>
        </p:txBody>
      </p:sp>
    </p:spTree>
    <p:extLst>
      <p:ext uri="{BB962C8B-B14F-4D97-AF65-F5344CB8AC3E}">
        <p14:creationId xmlns:p14="http://schemas.microsoft.com/office/powerpoint/2010/main" val="3829301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Web Servers</a:t>
            </a:r>
            <a:endParaRPr lang="en-GB" dirty="0"/>
          </a:p>
        </p:txBody>
      </p:sp>
      <p:sp>
        <p:nvSpPr>
          <p:cNvPr id="45059" name="Rectangle 2"/>
          <p:cNvSpPr>
            <a:spLocks noGrp="1" noChangeArrowheads="1"/>
          </p:cNvSpPr>
          <p:nvPr>
            <p:ph idx="1"/>
          </p:nvPr>
        </p:nvSpPr>
        <p:spPr>
          <a:xfrm>
            <a:off x="548641" y="1264342"/>
            <a:ext cx="8042400" cy="4343496"/>
          </a:xfrm>
        </p:spPr>
        <p:txBody>
          <a:bodyPr/>
          <a:lstStyle/>
          <a:p>
            <a:r>
              <a:rPr lang="en-US" dirty="0"/>
              <a:t>How do they work?</a:t>
            </a:r>
          </a:p>
          <a:p>
            <a:pPr lvl="1"/>
            <a:r>
              <a:rPr lang="en-US" dirty="0"/>
              <a:t>Listen on the network for a request (</a:t>
            </a:r>
            <a:r>
              <a:rPr lang="en-US" dirty="0" err="1"/>
              <a:t>ie</a:t>
            </a:r>
            <a:r>
              <a:rPr lang="en-US" dirty="0"/>
              <a:t> Browser request)</a:t>
            </a:r>
          </a:p>
          <a:p>
            <a:pPr lvl="1"/>
            <a:r>
              <a:rPr lang="en-US" dirty="0"/>
              <a:t>Once they receive a request then validate it</a:t>
            </a:r>
          </a:p>
          <a:p>
            <a:pPr lvl="1"/>
            <a:r>
              <a:rPr lang="en-US" dirty="0"/>
              <a:t>Once validated it determines if the request is for a page or is an application call (</a:t>
            </a:r>
            <a:r>
              <a:rPr lang="en-US" dirty="0" err="1"/>
              <a:t>ie</a:t>
            </a:r>
            <a:r>
              <a:rPr lang="en-US" dirty="0"/>
              <a:t> form data)</a:t>
            </a:r>
          </a:p>
          <a:p>
            <a:pPr lvl="1"/>
            <a:r>
              <a:rPr lang="en-US" dirty="0"/>
              <a:t>If determined to be an application request, it passes the request on to an application (or application server)</a:t>
            </a:r>
          </a:p>
          <a:p>
            <a:pPr lvl="1"/>
            <a:r>
              <a:rPr lang="en-US" dirty="0"/>
              <a:t>Retrieves web page, or receives application response, and formats the response for the client (</a:t>
            </a:r>
            <a:r>
              <a:rPr lang="en-US" dirty="0" err="1"/>
              <a:t>ie</a:t>
            </a:r>
            <a:r>
              <a:rPr lang="en-US" dirty="0"/>
              <a:t> Browser response)</a:t>
            </a:r>
          </a:p>
        </p:txBody>
      </p:sp>
      <p:pic>
        <p:nvPicPr>
          <p:cNvPr id="2" name="Picture 1">
            <a:extLst>
              <a:ext uri="{FF2B5EF4-FFF2-40B4-BE49-F238E27FC236}">
                <a16:creationId xmlns:a16="http://schemas.microsoft.com/office/drawing/2014/main" id="{0FC97A7F-B138-DC41-8FEB-F9790FF80B02}"/>
              </a:ext>
            </a:extLst>
          </p:cNvPr>
          <p:cNvPicPr>
            <a:picLocks noChangeAspect="1"/>
          </p:cNvPicPr>
          <p:nvPr/>
        </p:nvPicPr>
        <p:blipFill>
          <a:blip r:embed="rId3"/>
          <a:stretch>
            <a:fillRect/>
          </a:stretch>
        </p:blipFill>
        <p:spPr>
          <a:xfrm>
            <a:off x="1747778" y="4744354"/>
            <a:ext cx="5496688" cy="2361858"/>
          </a:xfrm>
          <a:prstGeom prst="rect">
            <a:avLst/>
          </a:prstGeom>
        </p:spPr>
      </p:pic>
    </p:spTree>
    <p:extLst>
      <p:ext uri="{BB962C8B-B14F-4D97-AF65-F5344CB8AC3E}">
        <p14:creationId xmlns:p14="http://schemas.microsoft.com/office/powerpoint/2010/main" val="8041384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Response Headers</a:t>
            </a:r>
          </a:p>
        </p:txBody>
      </p:sp>
      <p:sp>
        <p:nvSpPr>
          <p:cNvPr id="3" name="Content Placeholder 2"/>
          <p:cNvSpPr>
            <a:spLocks noGrp="1"/>
          </p:cNvSpPr>
          <p:nvPr>
            <p:ph idx="1"/>
          </p:nvPr>
        </p:nvSpPr>
        <p:spPr/>
        <p:txBody>
          <a:bodyPr/>
          <a:lstStyle/>
          <a:p>
            <a:r>
              <a:rPr lang="en-US" dirty="0"/>
              <a:t>Provide additional information about the response</a:t>
            </a:r>
          </a:p>
          <a:p>
            <a:r>
              <a:rPr lang="en-US" b="1" dirty="0"/>
              <a:t>Content-Type: &lt;type&gt;</a:t>
            </a:r>
          </a:p>
          <a:p>
            <a:pPr lvl="1"/>
            <a:r>
              <a:rPr lang="en-US" dirty="0"/>
              <a:t>MIME-type of the response</a:t>
            </a:r>
          </a:p>
          <a:p>
            <a:r>
              <a:rPr lang="en-US" b="1" dirty="0"/>
              <a:t>Location: &lt;URL&gt;</a:t>
            </a:r>
          </a:p>
          <a:p>
            <a:pPr lvl="1"/>
            <a:r>
              <a:rPr lang="en-US" dirty="0"/>
              <a:t>Provides the location of a resource, most common in 3xx responses</a:t>
            </a:r>
          </a:p>
          <a:p>
            <a:r>
              <a:rPr lang="en-US" dirty="0"/>
              <a:t>Many others</a:t>
            </a:r>
          </a:p>
          <a:p>
            <a:endParaRPr lang="en-US" dirty="0"/>
          </a:p>
        </p:txBody>
      </p:sp>
      <p:pic>
        <p:nvPicPr>
          <p:cNvPr id="4" name="Picture 3">
            <a:extLst>
              <a:ext uri="{FF2B5EF4-FFF2-40B4-BE49-F238E27FC236}">
                <a16:creationId xmlns:a16="http://schemas.microsoft.com/office/drawing/2014/main" id="{2117CEF5-56D9-3F43-8223-537BF007DA6B}"/>
              </a:ext>
            </a:extLst>
          </p:cNvPr>
          <p:cNvPicPr>
            <a:picLocks noChangeAspect="1"/>
          </p:cNvPicPr>
          <p:nvPr/>
        </p:nvPicPr>
        <p:blipFill>
          <a:blip r:embed="rId2"/>
          <a:stretch>
            <a:fillRect/>
          </a:stretch>
        </p:blipFill>
        <p:spPr>
          <a:xfrm>
            <a:off x="2905246" y="4292942"/>
            <a:ext cx="5496688" cy="2361858"/>
          </a:xfrm>
          <a:prstGeom prst="rect">
            <a:avLst/>
          </a:prstGeom>
        </p:spPr>
      </p:pic>
      <p:sp>
        <p:nvSpPr>
          <p:cNvPr id="5" name="Rectangle 4">
            <a:extLst>
              <a:ext uri="{FF2B5EF4-FFF2-40B4-BE49-F238E27FC236}">
                <a16:creationId xmlns:a16="http://schemas.microsoft.com/office/drawing/2014/main" id="{D0C9985B-EEF2-A943-9A3A-E6B780F2C5AF}"/>
              </a:ext>
            </a:extLst>
          </p:cNvPr>
          <p:cNvSpPr/>
          <p:nvPr/>
        </p:nvSpPr>
        <p:spPr>
          <a:xfrm>
            <a:off x="4328932" y="5473871"/>
            <a:ext cx="2673752" cy="76488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339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Response Body</a:t>
            </a:r>
          </a:p>
        </p:txBody>
      </p:sp>
      <p:sp>
        <p:nvSpPr>
          <p:cNvPr id="3" name="Content Placeholder 2"/>
          <p:cNvSpPr>
            <a:spLocks noGrp="1"/>
          </p:cNvSpPr>
          <p:nvPr>
            <p:ph idx="1"/>
          </p:nvPr>
        </p:nvSpPr>
        <p:spPr/>
        <p:txBody>
          <a:bodyPr/>
          <a:lstStyle/>
          <a:p>
            <a:r>
              <a:rPr lang="en-US" dirty="0"/>
              <a:t>The body of a response contains the actual content to be delivered</a:t>
            </a:r>
          </a:p>
          <a:p>
            <a:r>
              <a:rPr lang="en-US" dirty="0"/>
              <a:t>Could be an HTML page, XML file, image, PDF, etc. depending on the Content-Type</a:t>
            </a:r>
          </a:p>
          <a:p>
            <a:endParaRPr lang="en-US" dirty="0"/>
          </a:p>
        </p:txBody>
      </p:sp>
    </p:spTree>
    <p:extLst>
      <p:ext uri="{BB962C8B-B14F-4D97-AF65-F5344CB8AC3E}">
        <p14:creationId xmlns:p14="http://schemas.microsoft.com/office/powerpoint/2010/main" val="781795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_6_20_13_4_23_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156" y="2089547"/>
            <a:ext cx="4339828" cy="4607719"/>
          </a:xfrm>
          <a:prstGeom prst="rect">
            <a:avLst/>
          </a:prstGeom>
        </p:spPr>
      </p:pic>
      <p:sp>
        <p:nvSpPr>
          <p:cNvPr id="2" name="Title 1"/>
          <p:cNvSpPr>
            <a:spLocks noGrp="1"/>
          </p:cNvSpPr>
          <p:nvPr>
            <p:ph type="title"/>
          </p:nvPr>
        </p:nvSpPr>
        <p:spPr/>
        <p:txBody>
          <a:bodyPr/>
          <a:lstStyle/>
          <a:p>
            <a:r>
              <a:rPr lang="en-US" dirty="0"/>
              <a:t>HTTP Protocol</a:t>
            </a:r>
          </a:p>
        </p:txBody>
      </p:sp>
      <p:sp>
        <p:nvSpPr>
          <p:cNvPr id="3" name="Content Placeholder 2"/>
          <p:cNvSpPr>
            <a:spLocks noGrp="1"/>
          </p:cNvSpPr>
          <p:nvPr>
            <p:ph idx="1"/>
          </p:nvPr>
        </p:nvSpPr>
        <p:spPr>
          <a:xfrm>
            <a:off x="548641" y="1600009"/>
            <a:ext cx="6166484" cy="4343496"/>
          </a:xfrm>
        </p:spPr>
        <p:txBody>
          <a:bodyPr/>
          <a:lstStyle/>
          <a:p>
            <a:r>
              <a:rPr lang="en-US" dirty="0"/>
              <a:t>Let’s look at an HTTP request / response cycle:</a:t>
            </a:r>
          </a:p>
          <a:p>
            <a:pPr lvl="1"/>
            <a:r>
              <a:rPr lang="en-US" sz="2000" dirty="0"/>
              <a:t>Open Chrome, and visit</a:t>
            </a:r>
            <a:br>
              <a:rPr lang="en-US" sz="2000" dirty="0"/>
            </a:br>
            <a:r>
              <a:rPr lang="en-US" sz="2000" dirty="0"/>
              <a:t>http://www.facebook.com</a:t>
            </a:r>
            <a:br>
              <a:rPr lang="en-US" sz="2000" dirty="0"/>
            </a:br>
            <a:r>
              <a:rPr lang="en-US" sz="2000" dirty="0"/>
              <a:t>(or any site of your choosing)</a:t>
            </a:r>
            <a:br>
              <a:rPr lang="en-US" sz="2000" dirty="0"/>
            </a:br>
            <a:endParaRPr lang="en-US" sz="2000" dirty="0"/>
          </a:p>
          <a:p>
            <a:pPr lvl="1"/>
            <a:r>
              <a:rPr lang="en-US" sz="2000" dirty="0"/>
              <a:t>Select      </a:t>
            </a:r>
            <a:r>
              <a:rPr lang="en-US" sz="1300" dirty="0"/>
              <a:t>(Hotdog menu) </a:t>
            </a:r>
            <a:r>
              <a:rPr lang="en-US" sz="2000" dirty="0">
                <a:sym typeface="Wingdings"/>
              </a:rPr>
              <a:t> </a:t>
            </a:r>
            <a:r>
              <a:rPr lang="en-US" sz="2000" dirty="0"/>
              <a:t>Tools </a:t>
            </a:r>
          </a:p>
          <a:p>
            <a:pPr marL="349912" lvl="1" indent="0">
              <a:buNone/>
            </a:pPr>
            <a:r>
              <a:rPr lang="en-US" sz="2000" dirty="0">
                <a:sym typeface="Wingdings" pitchFamily="2" charset="2"/>
              </a:rPr>
              <a:t>	 Developer Tools</a:t>
            </a:r>
          </a:p>
          <a:p>
            <a:pPr lvl="1"/>
            <a:r>
              <a:rPr lang="en-US" sz="2000" dirty="0">
                <a:sym typeface="Wingdings" pitchFamily="2" charset="2"/>
              </a:rPr>
              <a:t>Select Network and then select a </a:t>
            </a:r>
          </a:p>
          <a:p>
            <a:pPr marL="349912" lvl="1" indent="0">
              <a:buNone/>
            </a:pPr>
            <a:r>
              <a:rPr lang="en-US" sz="2000" dirty="0">
                <a:sym typeface="Wingdings" pitchFamily="2" charset="2"/>
              </a:rPr>
              <a:t>	page (in this case </a:t>
            </a:r>
            <a:r>
              <a:rPr lang="en-US" sz="2000" dirty="0" err="1">
                <a:sym typeface="Wingdings" pitchFamily="2" charset="2"/>
              </a:rPr>
              <a:t>www.facebook.com</a:t>
            </a:r>
            <a:r>
              <a:rPr lang="en-US" sz="2000" dirty="0">
                <a:sym typeface="Wingdings" pitchFamily="2" charset="2"/>
              </a:rPr>
              <a:t>) </a:t>
            </a:r>
          </a:p>
          <a:p>
            <a:pPr lvl="1"/>
            <a:r>
              <a:rPr lang="en-US" sz="2000" dirty="0">
                <a:sym typeface="Wingdings" pitchFamily="2" charset="2"/>
              </a:rPr>
              <a:t>Select “Headers” to see the</a:t>
            </a:r>
            <a:br>
              <a:rPr lang="en-US" sz="2000" dirty="0">
                <a:sym typeface="Wingdings" pitchFamily="2" charset="2"/>
              </a:rPr>
            </a:br>
            <a:r>
              <a:rPr lang="en-US" sz="2000" dirty="0">
                <a:sym typeface="Wingdings" pitchFamily="2" charset="2"/>
              </a:rPr>
              <a:t>Request and Response </a:t>
            </a:r>
            <a:br>
              <a:rPr lang="en-US" sz="2000" dirty="0">
                <a:sym typeface="Wingdings" pitchFamily="2" charset="2"/>
              </a:rPr>
            </a:br>
            <a:r>
              <a:rPr lang="en-US" sz="2000" dirty="0">
                <a:sym typeface="Wingdings" pitchFamily="2" charset="2"/>
              </a:rPr>
              <a:t>headers</a:t>
            </a:r>
            <a:endParaRPr lang="en-US" sz="2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750" y="2035969"/>
            <a:ext cx="3214688" cy="37313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2053828" y="3750469"/>
            <a:ext cx="250031" cy="232172"/>
          </a:xfrm>
          <a:prstGeom prst="rect">
            <a:avLst/>
          </a:prstGeom>
        </p:spPr>
      </p:pic>
    </p:spTree>
    <p:extLst>
      <p:ext uri="{BB962C8B-B14F-4D97-AF65-F5344CB8AC3E}">
        <p14:creationId xmlns:p14="http://schemas.microsoft.com/office/powerpoint/2010/main" val="705617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Telnet</a:t>
            </a:r>
          </a:p>
        </p:txBody>
      </p:sp>
      <p:sp>
        <p:nvSpPr>
          <p:cNvPr id="3" name="Content Placeholder 2"/>
          <p:cNvSpPr>
            <a:spLocks noGrp="1"/>
          </p:cNvSpPr>
          <p:nvPr>
            <p:ph idx="1"/>
          </p:nvPr>
        </p:nvSpPr>
        <p:spPr/>
        <p:txBody>
          <a:bodyPr/>
          <a:lstStyle/>
          <a:p>
            <a:r>
              <a:rPr lang="en-US" dirty="0"/>
              <a:t>Allows you to send requests and see responses using a command-line interface</a:t>
            </a:r>
          </a:p>
          <a:p>
            <a:r>
              <a:rPr lang="en-US" dirty="0"/>
              <a:t>telnet &lt;hostname&gt; &lt;port&gt;</a:t>
            </a:r>
          </a:p>
          <a:p>
            <a:r>
              <a:rPr lang="en-US" dirty="0"/>
              <a:t>Open connection, so you don't get a cursor</a:t>
            </a:r>
          </a:p>
          <a:p>
            <a:r>
              <a:rPr lang="en-US" dirty="0"/>
              <a:t>Connection may time out if you take too long</a:t>
            </a:r>
          </a:p>
          <a:p>
            <a:endParaRPr lang="en-US" dirty="0"/>
          </a:p>
        </p:txBody>
      </p:sp>
    </p:spTree>
    <p:extLst>
      <p:ext uri="{BB962C8B-B14F-4D97-AF65-F5344CB8AC3E}">
        <p14:creationId xmlns:p14="http://schemas.microsoft.com/office/powerpoint/2010/main" val="3799151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Telnet</a:t>
            </a:r>
          </a:p>
        </p:txBody>
      </p:sp>
      <p:sp>
        <p:nvSpPr>
          <p:cNvPr id="3" name="Content Placeholder 2"/>
          <p:cNvSpPr>
            <a:spLocks noGrp="1"/>
          </p:cNvSpPr>
          <p:nvPr>
            <p:ph idx="1"/>
          </p:nvPr>
        </p:nvSpPr>
        <p:spPr/>
        <p:txBody>
          <a:bodyPr/>
          <a:lstStyle/>
          <a:p>
            <a:r>
              <a:rPr lang="en-US" dirty="0"/>
              <a:t>&gt; telnet </a:t>
            </a:r>
            <a:r>
              <a:rPr lang="en-US" dirty="0">
                <a:hlinkClick r:id="rId3"/>
              </a:rPr>
              <a:t>www.rpi.edu </a:t>
            </a:r>
            <a:r>
              <a:rPr lang="en-US" dirty="0"/>
              <a:t>80</a:t>
            </a:r>
          </a:p>
          <a:p>
            <a:pPr lvl="1"/>
            <a:r>
              <a:rPr lang="en-US" dirty="0"/>
              <a:t>(connect to the host at </a:t>
            </a:r>
            <a:r>
              <a:rPr lang="en-US" dirty="0">
                <a:hlinkClick r:id="rId3"/>
              </a:rPr>
              <a:t>www.rpi.edu </a:t>
            </a:r>
            <a:r>
              <a:rPr lang="en-US" dirty="0"/>
              <a:t>on port 80)</a:t>
            </a:r>
          </a:p>
          <a:p>
            <a:r>
              <a:rPr lang="en-US" dirty="0"/>
              <a:t>&gt; GET /</a:t>
            </a:r>
            <a:r>
              <a:rPr lang="en-US" dirty="0" err="1"/>
              <a:t>index.html</a:t>
            </a:r>
            <a:r>
              <a:rPr lang="en-US" dirty="0"/>
              <a:t> HTTP/1.1</a:t>
            </a:r>
          </a:p>
          <a:p>
            <a:pPr lvl="1"/>
            <a:r>
              <a:rPr lang="en-US" dirty="0"/>
              <a:t>GET the resource at /</a:t>
            </a:r>
            <a:r>
              <a:rPr lang="en-US" dirty="0" err="1"/>
              <a:t>index.html</a:t>
            </a:r>
            <a:endParaRPr lang="en-US" dirty="0"/>
          </a:p>
          <a:p>
            <a:r>
              <a:rPr lang="en-US" dirty="0"/>
              <a:t>&gt; Host: </a:t>
            </a:r>
            <a:r>
              <a:rPr lang="en-US" dirty="0">
                <a:hlinkClick r:id="rId4"/>
              </a:rPr>
              <a:t>www.rpi.edu</a:t>
            </a:r>
            <a:endParaRPr lang="en-US" dirty="0"/>
          </a:p>
          <a:p>
            <a:pPr lvl="1"/>
            <a:r>
              <a:rPr lang="en-US" dirty="0"/>
              <a:t>Host header is required</a:t>
            </a:r>
          </a:p>
          <a:p>
            <a:r>
              <a:rPr lang="en-US" dirty="0"/>
              <a:t>&gt; (blank line)</a:t>
            </a:r>
          </a:p>
          <a:p>
            <a:r>
              <a:rPr lang="en-US" dirty="0"/>
              <a:t>We're done now.</a:t>
            </a:r>
          </a:p>
          <a:p>
            <a:endParaRPr lang="en-US" dirty="0"/>
          </a:p>
        </p:txBody>
      </p:sp>
    </p:spTree>
    <p:extLst>
      <p:ext uri="{BB962C8B-B14F-4D97-AF65-F5344CB8AC3E}">
        <p14:creationId xmlns:p14="http://schemas.microsoft.com/office/powerpoint/2010/main" val="2768453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a request processed?</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84613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Three-Tier model</a:t>
            </a:r>
          </a:p>
        </p:txBody>
      </p:sp>
      <p:sp>
        <p:nvSpPr>
          <p:cNvPr id="3" name="Content Placeholder 2"/>
          <p:cNvSpPr>
            <a:spLocks noGrp="1"/>
          </p:cNvSpPr>
          <p:nvPr>
            <p:ph idx="1"/>
          </p:nvPr>
        </p:nvSpPr>
        <p:spPr/>
        <p:txBody>
          <a:bodyPr/>
          <a:lstStyle/>
          <a:p>
            <a:r>
              <a:rPr lang="en-US" dirty="0"/>
              <a:t>Presentation Layer (User Interface)</a:t>
            </a:r>
          </a:p>
          <a:p>
            <a:pPr lvl="1"/>
            <a:r>
              <a:rPr lang="en-US" dirty="0"/>
              <a:t>Web Server</a:t>
            </a:r>
          </a:p>
          <a:p>
            <a:r>
              <a:rPr lang="en-US" dirty="0"/>
              <a:t>Application Layer (processing)</a:t>
            </a:r>
          </a:p>
          <a:p>
            <a:pPr lvl="1"/>
            <a:r>
              <a:rPr lang="en-US" dirty="0"/>
              <a:t>Application Server</a:t>
            </a:r>
          </a:p>
          <a:p>
            <a:r>
              <a:rPr lang="en-US" dirty="0"/>
              <a:t>Data Layer (database)</a:t>
            </a:r>
          </a:p>
          <a:p>
            <a:pPr lvl="1"/>
            <a:r>
              <a:rPr lang="en-US" dirty="0"/>
              <a:t>Database Server</a:t>
            </a:r>
          </a:p>
          <a:p>
            <a:r>
              <a:rPr lang="en-US" dirty="0"/>
              <a:t>Not the same as Model-View-Controller (MVC)</a:t>
            </a:r>
          </a:p>
          <a:p>
            <a:pPr lvl="1"/>
            <a:r>
              <a:rPr lang="en-US" dirty="0"/>
              <a:t>Similar – but different.</a:t>
            </a:r>
          </a:p>
          <a:p>
            <a:pPr lvl="1"/>
            <a:r>
              <a:rPr lang="en-US" dirty="0"/>
              <a:t>What is the difference?</a:t>
            </a:r>
          </a:p>
          <a:p>
            <a:endParaRPr lang="en-US" dirty="0"/>
          </a:p>
        </p:txBody>
      </p:sp>
    </p:spTree>
    <p:extLst>
      <p:ext uri="{BB962C8B-B14F-4D97-AF65-F5344CB8AC3E}">
        <p14:creationId xmlns:p14="http://schemas.microsoft.com/office/powerpoint/2010/main" val="2856925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05CA-85D4-B54D-A615-D33FDE2F801C}"/>
              </a:ext>
            </a:extLst>
          </p:cNvPr>
          <p:cNvSpPr>
            <a:spLocks noGrp="1"/>
          </p:cNvSpPr>
          <p:nvPr>
            <p:ph type="title"/>
          </p:nvPr>
        </p:nvSpPr>
        <p:spPr/>
        <p:txBody>
          <a:bodyPr/>
          <a:lstStyle/>
          <a:p>
            <a:r>
              <a:rPr lang="en-US" dirty="0"/>
              <a:t>Model-View-Controller Architecture</a:t>
            </a:r>
          </a:p>
        </p:txBody>
      </p:sp>
      <p:sp>
        <p:nvSpPr>
          <p:cNvPr id="3" name="Content Placeholder 2">
            <a:extLst>
              <a:ext uri="{FF2B5EF4-FFF2-40B4-BE49-F238E27FC236}">
                <a16:creationId xmlns:a16="http://schemas.microsoft.com/office/drawing/2014/main" id="{6F082918-3783-DA42-8F28-98BB5FC92E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6AF2BC-C3B0-9446-A81D-C1E8A6BB1724}"/>
              </a:ext>
            </a:extLst>
          </p:cNvPr>
          <p:cNvPicPr>
            <a:picLocks noChangeAspect="1"/>
          </p:cNvPicPr>
          <p:nvPr/>
        </p:nvPicPr>
        <p:blipFill>
          <a:blip r:embed="rId2"/>
          <a:stretch>
            <a:fillRect/>
          </a:stretch>
        </p:blipFill>
        <p:spPr>
          <a:xfrm>
            <a:off x="-2159" y="776242"/>
            <a:ext cx="9144000" cy="6858000"/>
          </a:xfrm>
          <a:prstGeom prst="rect">
            <a:avLst/>
          </a:prstGeom>
        </p:spPr>
      </p:pic>
    </p:spTree>
    <p:extLst>
      <p:ext uri="{BB962C8B-B14F-4D97-AF65-F5344CB8AC3E}">
        <p14:creationId xmlns:p14="http://schemas.microsoft.com/office/powerpoint/2010/main" val="946590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EB95-D37C-D443-BB8C-0BAFA94A923E}"/>
              </a:ext>
            </a:extLst>
          </p:cNvPr>
          <p:cNvSpPr>
            <a:spLocks noGrp="1"/>
          </p:cNvSpPr>
          <p:nvPr>
            <p:ph type="title"/>
          </p:nvPr>
        </p:nvSpPr>
        <p:spPr/>
        <p:txBody>
          <a:bodyPr/>
          <a:lstStyle/>
          <a:p>
            <a:r>
              <a:rPr lang="en-US" dirty="0"/>
              <a:t>Three-Tier Architecture</a:t>
            </a:r>
          </a:p>
        </p:txBody>
      </p:sp>
      <p:sp>
        <p:nvSpPr>
          <p:cNvPr id="3" name="Content Placeholder 2">
            <a:extLst>
              <a:ext uri="{FF2B5EF4-FFF2-40B4-BE49-F238E27FC236}">
                <a16:creationId xmlns:a16="http://schemas.microsoft.com/office/drawing/2014/main" id="{4B7BCDF5-0C95-7744-B33E-4B1DF6F247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3B7598C-734F-0B4D-8B54-E0C69023D687}"/>
              </a:ext>
            </a:extLst>
          </p:cNvPr>
          <p:cNvPicPr>
            <a:picLocks noChangeAspect="1"/>
          </p:cNvPicPr>
          <p:nvPr/>
        </p:nvPicPr>
        <p:blipFill>
          <a:blip r:embed="rId2"/>
          <a:stretch>
            <a:fillRect/>
          </a:stretch>
        </p:blipFill>
        <p:spPr>
          <a:xfrm>
            <a:off x="758302" y="1717540"/>
            <a:ext cx="7442200" cy="4381500"/>
          </a:xfrm>
          <a:prstGeom prst="rect">
            <a:avLst/>
          </a:prstGeom>
        </p:spPr>
      </p:pic>
      <p:sp>
        <p:nvSpPr>
          <p:cNvPr id="5" name="TextBox 4">
            <a:extLst>
              <a:ext uri="{FF2B5EF4-FFF2-40B4-BE49-F238E27FC236}">
                <a16:creationId xmlns:a16="http://schemas.microsoft.com/office/drawing/2014/main" id="{C9E81A80-4746-AB43-8343-1078181A2199}"/>
              </a:ext>
            </a:extLst>
          </p:cNvPr>
          <p:cNvSpPr txBox="1"/>
          <p:nvPr/>
        </p:nvSpPr>
        <p:spPr>
          <a:xfrm>
            <a:off x="1122744" y="6216572"/>
            <a:ext cx="7338291" cy="369332"/>
          </a:xfrm>
          <a:prstGeom prst="rect">
            <a:avLst/>
          </a:prstGeom>
          <a:noFill/>
        </p:spPr>
        <p:txBody>
          <a:bodyPr wrap="none" rtlCol="0">
            <a:spAutoFit/>
          </a:bodyPr>
          <a:lstStyle/>
          <a:p>
            <a:r>
              <a:rPr lang="en-US" dirty="0"/>
              <a:t>Source: https://</a:t>
            </a:r>
            <a:r>
              <a:rPr lang="en-US" dirty="0" err="1"/>
              <a:t>managementmania.com</a:t>
            </a:r>
            <a:r>
              <a:rPr lang="en-US" dirty="0"/>
              <a:t>/</a:t>
            </a:r>
            <a:r>
              <a:rPr lang="en-US" dirty="0" err="1"/>
              <a:t>en</a:t>
            </a:r>
            <a:r>
              <a:rPr lang="en-US" dirty="0"/>
              <a:t>/three-tier-architecture</a:t>
            </a:r>
          </a:p>
        </p:txBody>
      </p:sp>
    </p:spTree>
    <p:extLst>
      <p:ext uri="{BB962C8B-B14F-4D97-AF65-F5344CB8AC3E}">
        <p14:creationId xmlns:p14="http://schemas.microsoft.com/office/powerpoint/2010/main" val="3494475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Tier Model: </a:t>
            </a:r>
            <a:br>
              <a:rPr lang="en-US" dirty="0"/>
            </a:br>
            <a:r>
              <a:rPr lang="en-US" dirty="0"/>
              <a:t>Presentation Layer</a:t>
            </a:r>
          </a:p>
        </p:txBody>
      </p:sp>
      <p:sp>
        <p:nvSpPr>
          <p:cNvPr id="3" name="Content Placeholder 2"/>
          <p:cNvSpPr>
            <a:spLocks noGrp="1"/>
          </p:cNvSpPr>
          <p:nvPr>
            <p:ph idx="1"/>
          </p:nvPr>
        </p:nvSpPr>
        <p:spPr/>
        <p:txBody>
          <a:bodyPr/>
          <a:lstStyle/>
          <a:p>
            <a:r>
              <a:rPr lang="en-US" dirty="0"/>
              <a:t>Where the Web server receives and responds to requests made by the browser</a:t>
            </a:r>
          </a:p>
          <a:p>
            <a:r>
              <a:rPr lang="en-US" dirty="0"/>
              <a:t>Markup and client-side languages (HTML, CSS, JavaScript, </a:t>
            </a:r>
            <a:r>
              <a:rPr lang="en-US" dirty="0" err="1"/>
              <a:t>etc</a:t>
            </a:r>
            <a:r>
              <a:rPr lang="en-US" dirty="0"/>
              <a:t>)</a:t>
            </a:r>
          </a:p>
          <a:p>
            <a:r>
              <a:rPr lang="en-US" dirty="0"/>
              <a:t>Front-end, the layer that the end user sees</a:t>
            </a:r>
          </a:p>
          <a:p>
            <a:endParaRPr lang="en-US" dirty="0"/>
          </a:p>
        </p:txBody>
      </p:sp>
    </p:spTree>
    <p:extLst>
      <p:ext uri="{BB962C8B-B14F-4D97-AF65-F5344CB8AC3E}">
        <p14:creationId xmlns:p14="http://schemas.microsoft.com/office/powerpoint/2010/main" val="3432144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Some terminology... </a:t>
            </a:r>
            <a:endParaRPr lang="en-GB" dirty="0"/>
          </a:p>
        </p:txBody>
      </p:sp>
      <p:sp>
        <p:nvSpPr>
          <p:cNvPr id="45059" name="Rectangle 2"/>
          <p:cNvSpPr>
            <a:spLocks noGrp="1" noChangeArrowheads="1"/>
          </p:cNvSpPr>
          <p:nvPr>
            <p:ph idx="1"/>
          </p:nvPr>
        </p:nvSpPr>
        <p:spPr>
          <a:xfrm>
            <a:off x="548641" y="1600008"/>
            <a:ext cx="8042400" cy="2115465"/>
          </a:xfrm>
        </p:spPr>
        <p:txBody>
          <a:bodyPr/>
          <a:lstStyle/>
          <a:p>
            <a:r>
              <a:rPr lang="en-US" b="1" dirty="0"/>
              <a:t>Host</a:t>
            </a:r>
            <a:r>
              <a:rPr lang="en-US" dirty="0"/>
              <a:t> – Computer connected to a network</a:t>
            </a:r>
          </a:p>
          <a:p>
            <a:r>
              <a:rPr lang="en-US" b="1" dirty="0"/>
              <a:t>Port</a:t>
            </a:r>
            <a:r>
              <a:rPr lang="en-US" dirty="0"/>
              <a:t> – Endpoint of communication on a host</a:t>
            </a:r>
          </a:p>
          <a:p>
            <a:r>
              <a:rPr lang="en-US" b="1" dirty="0"/>
              <a:t>Protocol</a:t>
            </a:r>
            <a:r>
              <a:rPr lang="en-US" dirty="0"/>
              <a:t> – Set of rules for exchanging data. Has its own URI scheme</a:t>
            </a:r>
          </a:p>
        </p:txBody>
      </p:sp>
    </p:spTree>
    <p:extLst>
      <p:ext uri="{BB962C8B-B14F-4D97-AF65-F5344CB8AC3E}">
        <p14:creationId xmlns:p14="http://schemas.microsoft.com/office/powerpoint/2010/main" val="25364364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Tier Model: </a:t>
            </a:r>
            <a:br>
              <a:rPr lang="en-US" dirty="0"/>
            </a:br>
            <a:r>
              <a:rPr lang="en-US" dirty="0"/>
              <a:t>Application Layer</a:t>
            </a:r>
          </a:p>
        </p:txBody>
      </p:sp>
      <p:sp>
        <p:nvSpPr>
          <p:cNvPr id="3" name="Content Placeholder 2"/>
          <p:cNvSpPr>
            <a:spLocks noGrp="1"/>
          </p:cNvSpPr>
          <p:nvPr>
            <p:ph idx="1"/>
          </p:nvPr>
        </p:nvSpPr>
        <p:spPr/>
        <p:txBody>
          <a:bodyPr/>
          <a:lstStyle/>
          <a:p>
            <a:r>
              <a:rPr lang="en-US" dirty="0"/>
              <a:t>Business logic, dynamic content</a:t>
            </a:r>
          </a:p>
          <a:p>
            <a:r>
              <a:rPr lang="en-US" dirty="0"/>
              <a:t>Server-side languages/frameworks</a:t>
            </a:r>
          </a:p>
          <a:p>
            <a:pPr lvl="1"/>
            <a:r>
              <a:rPr lang="en-US" dirty="0"/>
              <a:t>(PHP, Ruby on Rails, .NET, </a:t>
            </a:r>
            <a:r>
              <a:rPr lang="en-US" dirty="0" err="1"/>
              <a:t>etc</a:t>
            </a:r>
            <a:r>
              <a:rPr lang="en-US" dirty="0"/>
              <a:t>)</a:t>
            </a:r>
          </a:p>
          <a:p>
            <a:r>
              <a:rPr lang="en-US" dirty="0"/>
              <a:t>Colloquially included in back-end when distinguished from front-end, but ties the two together</a:t>
            </a:r>
          </a:p>
          <a:p>
            <a:endParaRPr lang="en-US" dirty="0"/>
          </a:p>
        </p:txBody>
      </p:sp>
    </p:spTree>
    <p:extLst>
      <p:ext uri="{BB962C8B-B14F-4D97-AF65-F5344CB8AC3E}">
        <p14:creationId xmlns:p14="http://schemas.microsoft.com/office/powerpoint/2010/main" val="4140674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Tier Model: </a:t>
            </a:r>
            <a:br>
              <a:rPr lang="en-US" dirty="0"/>
            </a:br>
            <a:r>
              <a:rPr lang="en-US" dirty="0"/>
              <a:t>Data Layer</a:t>
            </a:r>
          </a:p>
        </p:txBody>
      </p:sp>
      <p:sp>
        <p:nvSpPr>
          <p:cNvPr id="3" name="Content Placeholder 2"/>
          <p:cNvSpPr>
            <a:spLocks noGrp="1"/>
          </p:cNvSpPr>
          <p:nvPr>
            <p:ph idx="1"/>
          </p:nvPr>
        </p:nvSpPr>
        <p:spPr/>
        <p:txBody>
          <a:bodyPr/>
          <a:lstStyle/>
          <a:p>
            <a:r>
              <a:rPr lang="en-US" dirty="0"/>
              <a:t>Persistent data storage</a:t>
            </a:r>
          </a:p>
          <a:p>
            <a:r>
              <a:rPr lang="en-US" dirty="0"/>
              <a:t>Includes both the database and the data contained within</a:t>
            </a:r>
          </a:p>
          <a:p>
            <a:r>
              <a:rPr lang="en-US" dirty="0"/>
              <a:t>Back-end, the component furthest from what the user sees</a:t>
            </a:r>
          </a:p>
          <a:p>
            <a:endParaRPr lang="en-US" dirty="0"/>
          </a:p>
        </p:txBody>
      </p:sp>
    </p:spTree>
    <p:extLst>
      <p:ext uri="{BB962C8B-B14F-4D97-AF65-F5344CB8AC3E}">
        <p14:creationId xmlns:p14="http://schemas.microsoft.com/office/powerpoint/2010/main" val="1284508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Listening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spTree>
    <p:extLst>
      <p:ext uri="{BB962C8B-B14F-4D97-AF65-F5344CB8AC3E}">
        <p14:creationId xmlns:p14="http://schemas.microsoft.com/office/powerpoint/2010/main" val="1641211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Listening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sp>
        <p:nvSpPr>
          <p:cNvPr id="12" name="Oval Callout 11"/>
          <p:cNvSpPr/>
          <p:nvPr/>
        </p:nvSpPr>
        <p:spPr>
          <a:xfrm>
            <a:off x="1306707" y="1567991"/>
            <a:ext cx="1821323" cy="1629752"/>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Hey you!  Over there at that IP on port 80 – I have to ask you something…</a:t>
            </a:r>
          </a:p>
        </p:txBody>
      </p:sp>
      <p:cxnSp>
        <p:nvCxnSpPr>
          <p:cNvPr id="13" name="Straight Arrow Connector 12"/>
          <p:cNvCxnSpPr>
            <a:stCxn id="37" idx="3"/>
            <a:endCxn id="38" idx="1"/>
          </p:cNvCxnSpPr>
          <p:nvPr/>
        </p:nvCxnSpPr>
        <p:spPr>
          <a:xfrm>
            <a:off x="1763905" y="3726137"/>
            <a:ext cx="1094788"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53899" y="3358109"/>
            <a:ext cx="592079" cy="276999"/>
          </a:xfrm>
          <a:prstGeom prst="rect">
            <a:avLst/>
          </a:prstGeom>
          <a:noFill/>
        </p:spPr>
        <p:txBody>
          <a:bodyPr wrap="none" rtlCol="0">
            <a:spAutoFit/>
          </a:bodyPr>
          <a:lstStyle/>
          <a:p>
            <a:r>
              <a:rPr lang="en-US" sz="1200" dirty="0"/>
              <a:t>HTTP</a:t>
            </a:r>
          </a:p>
        </p:txBody>
      </p:sp>
    </p:spTree>
    <p:extLst>
      <p:ext uri="{BB962C8B-B14F-4D97-AF65-F5344CB8AC3E}">
        <p14:creationId xmlns:p14="http://schemas.microsoft.com/office/powerpoint/2010/main" val="3626106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Processing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cxnSp>
        <p:nvCxnSpPr>
          <p:cNvPr id="13" name="Straight Arrow Connector 12"/>
          <p:cNvCxnSpPr>
            <a:stCxn id="37" idx="3"/>
            <a:endCxn id="38" idx="1"/>
          </p:cNvCxnSpPr>
          <p:nvPr/>
        </p:nvCxnSpPr>
        <p:spPr>
          <a:xfrm>
            <a:off x="1763905" y="3726137"/>
            <a:ext cx="1094788"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53899" y="3358109"/>
            <a:ext cx="592079" cy="276999"/>
          </a:xfrm>
          <a:prstGeom prst="rect">
            <a:avLst/>
          </a:prstGeom>
          <a:noFill/>
        </p:spPr>
        <p:txBody>
          <a:bodyPr wrap="none" rtlCol="0">
            <a:spAutoFit/>
          </a:bodyPr>
          <a:lstStyle/>
          <a:p>
            <a:r>
              <a:rPr lang="en-US" sz="1200" dirty="0"/>
              <a:t>HTTP</a:t>
            </a:r>
          </a:p>
        </p:txBody>
      </p:sp>
    </p:spTree>
    <p:extLst>
      <p:ext uri="{BB962C8B-B14F-4D97-AF65-F5344CB8AC3E}">
        <p14:creationId xmlns:p14="http://schemas.microsoft.com/office/powerpoint/2010/main" val="2561811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Processing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cxnSp>
        <p:nvCxnSpPr>
          <p:cNvPr id="13" name="Straight Arrow Connector 12"/>
          <p:cNvCxnSpPr>
            <a:stCxn id="37" idx="3"/>
            <a:endCxn id="38" idx="1"/>
          </p:cNvCxnSpPr>
          <p:nvPr/>
        </p:nvCxnSpPr>
        <p:spPr>
          <a:xfrm>
            <a:off x="1763905" y="3726137"/>
            <a:ext cx="1094788"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53899" y="3358109"/>
            <a:ext cx="592079" cy="276999"/>
          </a:xfrm>
          <a:prstGeom prst="rect">
            <a:avLst/>
          </a:prstGeom>
          <a:noFill/>
        </p:spPr>
        <p:txBody>
          <a:bodyPr wrap="none" rtlCol="0">
            <a:spAutoFit/>
          </a:bodyPr>
          <a:lstStyle/>
          <a:p>
            <a:r>
              <a:rPr lang="en-US" sz="1200" dirty="0"/>
              <a:t>HTTP</a:t>
            </a:r>
          </a:p>
        </p:txBody>
      </p:sp>
      <p:sp>
        <p:nvSpPr>
          <p:cNvPr id="14" name="Oval Callout 13"/>
          <p:cNvSpPr/>
          <p:nvPr/>
        </p:nvSpPr>
        <p:spPr>
          <a:xfrm>
            <a:off x="3517495" y="1571550"/>
            <a:ext cx="1821323" cy="1629752"/>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chemeClr val="tx1"/>
                </a:solidFill>
              </a:rPr>
              <a:t>Yo</a:t>
            </a:r>
            <a:r>
              <a:rPr lang="en-US" sz="1200" dirty="0">
                <a:solidFill>
                  <a:schemeClr val="tx1"/>
                </a:solidFill>
              </a:rPr>
              <a:t> App, I found this script you can process.  Process it and give me the result</a:t>
            </a:r>
          </a:p>
        </p:txBody>
      </p:sp>
      <p:cxnSp>
        <p:nvCxnSpPr>
          <p:cNvPr id="15" name="Straight Arrow Connector 14"/>
          <p:cNvCxnSpPr>
            <a:stCxn id="38" idx="3"/>
          </p:cNvCxnSpPr>
          <p:nvPr/>
        </p:nvCxnSpPr>
        <p:spPr>
          <a:xfrm>
            <a:off x="3959034" y="3726137"/>
            <a:ext cx="1215153"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331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Listening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cxnSp>
        <p:nvCxnSpPr>
          <p:cNvPr id="13" name="Straight Arrow Connector 12"/>
          <p:cNvCxnSpPr>
            <a:stCxn id="37" idx="3"/>
            <a:endCxn id="38" idx="1"/>
          </p:cNvCxnSpPr>
          <p:nvPr/>
        </p:nvCxnSpPr>
        <p:spPr>
          <a:xfrm>
            <a:off x="1763905" y="3726137"/>
            <a:ext cx="1094788"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53899" y="3358109"/>
            <a:ext cx="592079" cy="276999"/>
          </a:xfrm>
          <a:prstGeom prst="rect">
            <a:avLst/>
          </a:prstGeom>
          <a:noFill/>
        </p:spPr>
        <p:txBody>
          <a:bodyPr wrap="none" rtlCol="0">
            <a:spAutoFit/>
          </a:bodyPr>
          <a:lstStyle/>
          <a:p>
            <a:r>
              <a:rPr lang="en-US" sz="1200" dirty="0"/>
              <a:t>HTTP</a:t>
            </a:r>
          </a:p>
        </p:txBody>
      </p:sp>
      <p:cxnSp>
        <p:nvCxnSpPr>
          <p:cNvPr id="15" name="Straight Arrow Connector 14"/>
          <p:cNvCxnSpPr>
            <a:stCxn id="38" idx="3"/>
          </p:cNvCxnSpPr>
          <p:nvPr/>
        </p:nvCxnSpPr>
        <p:spPr>
          <a:xfrm>
            <a:off x="3959034" y="3726137"/>
            <a:ext cx="1215153"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7" name="Oval Callout 16"/>
          <p:cNvSpPr/>
          <p:nvPr/>
        </p:nvSpPr>
        <p:spPr>
          <a:xfrm>
            <a:off x="6108033" y="1560151"/>
            <a:ext cx="1841397" cy="1629752"/>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SELECT answer FROM universe WHERE meaning=‘life’;</a:t>
            </a:r>
          </a:p>
        </p:txBody>
      </p:sp>
      <p:cxnSp>
        <p:nvCxnSpPr>
          <p:cNvPr id="18" name="Straight Arrow Connector 17"/>
          <p:cNvCxnSpPr>
            <a:endCxn id="40" idx="2"/>
          </p:cNvCxnSpPr>
          <p:nvPr/>
        </p:nvCxnSpPr>
        <p:spPr>
          <a:xfrm>
            <a:off x="6530449" y="3708217"/>
            <a:ext cx="1044945" cy="1792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2492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Listening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cxnSp>
        <p:nvCxnSpPr>
          <p:cNvPr id="13" name="Straight Arrow Connector 12"/>
          <p:cNvCxnSpPr>
            <a:stCxn id="37" idx="3"/>
            <a:endCxn id="38" idx="1"/>
          </p:cNvCxnSpPr>
          <p:nvPr/>
        </p:nvCxnSpPr>
        <p:spPr>
          <a:xfrm>
            <a:off x="1763905" y="3726137"/>
            <a:ext cx="1094788"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53899" y="3358109"/>
            <a:ext cx="592079" cy="276999"/>
          </a:xfrm>
          <a:prstGeom prst="rect">
            <a:avLst/>
          </a:prstGeom>
          <a:noFill/>
        </p:spPr>
        <p:txBody>
          <a:bodyPr wrap="none" rtlCol="0">
            <a:spAutoFit/>
          </a:bodyPr>
          <a:lstStyle/>
          <a:p>
            <a:r>
              <a:rPr lang="en-US" sz="1200" dirty="0"/>
              <a:t>HTTP</a:t>
            </a:r>
          </a:p>
        </p:txBody>
      </p:sp>
      <p:cxnSp>
        <p:nvCxnSpPr>
          <p:cNvPr id="15" name="Straight Arrow Connector 14"/>
          <p:cNvCxnSpPr>
            <a:stCxn id="38" idx="3"/>
          </p:cNvCxnSpPr>
          <p:nvPr/>
        </p:nvCxnSpPr>
        <p:spPr>
          <a:xfrm>
            <a:off x="3959034" y="3726137"/>
            <a:ext cx="1215153"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40" idx="2"/>
          </p:cNvCxnSpPr>
          <p:nvPr/>
        </p:nvCxnSpPr>
        <p:spPr>
          <a:xfrm>
            <a:off x="6530449" y="3708217"/>
            <a:ext cx="1044945" cy="1792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530449" y="3860617"/>
            <a:ext cx="1044945"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0" name="Oval Callout 19"/>
          <p:cNvSpPr/>
          <p:nvPr/>
        </p:nvSpPr>
        <p:spPr>
          <a:xfrm>
            <a:off x="6777501" y="3974857"/>
            <a:ext cx="1461997" cy="1089754"/>
          </a:xfrm>
          <a:prstGeom prst="wedgeEllipseCallout">
            <a:avLst>
              <a:gd name="adj1" fmla="val -37972"/>
              <a:gd name="adj2" fmla="val -56383"/>
            </a:avLst>
          </a:prstGeom>
          <a:ln/>
        </p:spPr>
        <p:style>
          <a:lnRef idx="1">
            <a:schemeClr val="accent1"/>
          </a:lnRef>
          <a:fillRef idx="3">
            <a:schemeClr val="accent1"/>
          </a:fillRef>
          <a:effectRef idx="2">
            <a:schemeClr val="accent1"/>
          </a:effectRef>
          <a:fontRef idx="minor">
            <a:schemeClr val="lt1"/>
          </a:fontRef>
        </p:style>
        <p:txBody>
          <a:bodyPr anchor="ctr"/>
          <a:lstStyle/>
          <a:p>
            <a:pPr algn="ctr"/>
            <a:r>
              <a:rPr lang="en-US" sz="1200" dirty="0">
                <a:solidFill>
                  <a:schemeClr val="tx1"/>
                </a:solidFill>
              </a:rPr>
              <a:t>Got one! Found 1 result: 42</a:t>
            </a:r>
          </a:p>
        </p:txBody>
      </p:sp>
    </p:spTree>
    <p:extLst>
      <p:ext uri="{BB962C8B-B14F-4D97-AF65-F5344CB8AC3E}">
        <p14:creationId xmlns:p14="http://schemas.microsoft.com/office/powerpoint/2010/main" val="2011871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Listening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cxnSp>
        <p:nvCxnSpPr>
          <p:cNvPr id="13" name="Straight Arrow Connector 12"/>
          <p:cNvCxnSpPr>
            <a:stCxn id="37" idx="3"/>
            <a:endCxn id="38" idx="1"/>
          </p:cNvCxnSpPr>
          <p:nvPr/>
        </p:nvCxnSpPr>
        <p:spPr>
          <a:xfrm>
            <a:off x="1763905" y="3726137"/>
            <a:ext cx="1094788"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53899" y="3358109"/>
            <a:ext cx="592079" cy="276999"/>
          </a:xfrm>
          <a:prstGeom prst="rect">
            <a:avLst/>
          </a:prstGeom>
          <a:noFill/>
        </p:spPr>
        <p:txBody>
          <a:bodyPr wrap="none" rtlCol="0">
            <a:spAutoFit/>
          </a:bodyPr>
          <a:lstStyle/>
          <a:p>
            <a:r>
              <a:rPr lang="en-US" sz="1200" dirty="0"/>
              <a:t>HTTP</a:t>
            </a:r>
          </a:p>
        </p:txBody>
      </p:sp>
      <p:cxnSp>
        <p:nvCxnSpPr>
          <p:cNvPr id="15" name="Straight Arrow Connector 14"/>
          <p:cNvCxnSpPr>
            <a:stCxn id="38" idx="3"/>
          </p:cNvCxnSpPr>
          <p:nvPr/>
        </p:nvCxnSpPr>
        <p:spPr>
          <a:xfrm>
            <a:off x="3959034" y="3726137"/>
            <a:ext cx="1215153"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40" idx="2"/>
          </p:cNvCxnSpPr>
          <p:nvPr/>
        </p:nvCxnSpPr>
        <p:spPr>
          <a:xfrm>
            <a:off x="6530449" y="3708217"/>
            <a:ext cx="1044945" cy="1792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530449" y="3860617"/>
            <a:ext cx="1044945"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0" name="Oval Callout 19"/>
          <p:cNvSpPr/>
          <p:nvPr/>
        </p:nvSpPr>
        <p:spPr>
          <a:xfrm>
            <a:off x="4143370" y="3990537"/>
            <a:ext cx="1461997" cy="1089754"/>
          </a:xfrm>
          <a:prstGeom prst="wedgeEllipseCallout">
            <a:avLst>
              <a:gd name="adj1" fmla="val -37972"/>
              <a:gd name="adj2" fmla="val -56383"/>
            </a:avLst>
          </a:prstGeom>
          <a:ln/>
        </p:spPr>
        <p:style>
          <a:lnRef idx="1">
            <a:schemeClr val="accent1"/>
          </a:lnRef>
          <a:fillRef idx="3">
            <a:schemeClr val="accent1"/>
          </a:fillRef>
          <a:effectRef idx="2">
            <a:schemeClr val="accent1"/>
          </a:effectRef>
          <a:fontRef idx="minor">
            <a:schemeClr val="lt1"/>
          </a:fontRef>
        </p:style>
        <p:txBody>
          <a:bodyPr anchor="ctr"/>
          <a:lstStyle/>
          <a:p>
            <a:pPr algn="ctr"/>
            <a:r>
              <a:rPr lang="en-US" sz="1200" dirty="0">
                <a:solidFill>
                  <a:schemeClr val="tx1"/>
                </a:solidFill>
              </a:rPr>
              <a:t>Done.  Here’s how you respond</a:t>
            </a:r>
          </a:p>
        </p:txBody>
      </p:sp>
      <p:cxnSp>
        <p:nvCxnSpPr>
          <p:cNvPr id="21" name="Straight Arrow Connector 20"/>
          <p:cNvCxnSpPr/>
          <p:nvPr/>
        </p:nvCxnSpPr>
        <p:spPr>
          <a:xfrm flipH="1">
            <a:off x="3959034" y="3860617"/>
            <a:ext cx="1215153"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0658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Processing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cxnSp>
        <p:nvCxnSpPr>
          <p:cNvPr id="13" name="Straight Arrow Connector 12"/>
          <p:cNvCxnSpPr>
            <a:stCxn id="37" idx="3"/>
            <a:endCxn id="38" idx="1"/>
          </p:cNvCxnSpPr>
          <p:nvPr/>
        </p:nvCxnSpPr>
        <p:spPr>
          <a:xfrm>
            <a:off x="1763905" y="3726137"/>
            <a:ext cx="1094788"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53899" y="3358109"/>
            <a:ext cx="592079" cy="276999"/>
          </a:xfrm>
          <a:prstGeom prst="rect">
            <a:avLst/>
          </a:prstGeom>
          <a:noFill/>
        </p:spPr>
        <p:txBody>
          <a:bodyPr wrap="none" rtlCol="0">
            <a:spAutoFit/>
          </a:bodyPr>
          <a:lstStyle/>
          <a:p>
            <a:r>
              <a:rPr lang="en-US" sz="1200" dirty="0"/>
              <a:t>HTTP</a:t>
            </a:r>
          </a:p>
        </p:txBody>
      </p:sp>
      <p:cxnSp>
        <p:nvCxnSpPr>
          <p:cNvPr id="15" name="Straight Arrow Connector 14"/>
          <p:cNvCxnSpPr>
            <a:stCxn id="38" idx="3"/>
          </p:cNvCxnSpPr>
          <p:nvPr/>
        </p:nvCxnSpPr>
        <p:spPr>
          <a:xfrm>
            <a:off x="3959034" y="3726137"/>
            <a:ext cx="1215153"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40" idx="2"/>
          </p:cNvCxnSpPr>
          <p:nvPr/>
        </p:nvCxnSpPr>
        <p:spPr>
          <a:xfrm>
            <a:off x="6530449" y="3708217"/>
            <a:ext cx="1044945" cy="1792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530449" y="3860617"/>
            <a:ext cx="1044945"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959034" y="3860617"/>
            <a:ext cx="1215153"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142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Resource Identifier (URI)</a:t>
            </a:r>
          </a:p>
        </p:txBody>
      </p:sp>
      <p:sp>
        <p:nvSpPr>
          <p:cNvPr id="3" name="Content Placeholder 2"/>
          <p:cNvSpPr>
            <a:spLocks noGrp="1"/>
          </p:cNvSpPr>
          <p:nvPr>
            <p:ph idx="1"/>
          </p:nvPr>
        </p:nvSpPr>
        <p:spPr>
          <a:xfrm>
            <a:off x="548641" y="1444472"/>
            <a:ext cx="8042400" cy="4343496"/>
          </a:xfrm>
        </p:spPr>
        <p:txBody>
          <a:bodyPr/>
          <a:lstStyle/>
          <a:p>
            <a:r>
              <a:rPr lang="en-US" dirty="0"/>
              <a:t>Used to </a:t>
            </a:r>
            <a:r>
              <a:rPr lang="en-US" b="1" dirty="0"/>
              <a:t>identify</a:t>
            </a:r>
            <a:r>
              <a:rPr lang="en-US" dirty="0"/>
              <a:t> resources on the Internet</a:t>
            </a:r>
          </a:p>
          <a:p>
            <a:r>
              <a:rPr lang="en-US" dirty="0"/>
              <a:t>&lt;scheme&gt;://&lt;hierarchical part&gt;[?&lt;query string&gt;] [#fragment]</a:t>
            </a:r>
          </a:p>
          <a:p>
            <a:r>
              <a:rPr lang="en-US" dirty="0"/>
              <a:t>User Agents such as browsers will act on the part depending on which scheme is used. Examples: </a:t>
            </a:r>
          </a:p>
          <a:p>
            <a:pPr marL="807125" lvl="1" indent="-457200">
              <a:buFont typeface="+mj-lt"/>
              <a:buAutoNum type="arabicPeriod"/>
            </a:pPr>
            <a:r>
              <a:rPr lang="en-US" sz="1600" b="1" dirty="0"/>
              <a:t>ftp</a:t>
            </a:r>
            <a:r>
              <a:rPr lang="en-US" sz="1600" dirty="0"/>
              <a:t>://</a:t>
            </a:r>
            <a:r>
              <a:rPr lang="en-US" sz="1600" dirty="0" err="1"/>
              <a:t>ftp.is.co.za</a:t>
            </a:r>
            <a:r>
              <a:rPr lang="en-US" sz="1600" dirty="0"/>
              <a:t>/</a:t>
            </a:r>
            <a:r>
              <a:rPr lang="en-US" sz="1600" dirty="0" err="1"/>
              <a:t>rfc</a:t>
            </a:r>
            <a:r>
              <a:rPr lang="en-US" sz="1600" dirty="0"/>
              <a:t>/rfc1808.txt (also a URL because of the protocol)</a:t>
            </a:r>
          </a:p>
          <a:p>
            <a:pPr marL="807125" lvl="1" indent="-457200">
              <a:buFont typeface="+mj-lt"/>
              <a:buAutoNum type="arabicPeriod"/>
            </a:pPr>
            <a:r>
              <a:rPr lang="en-US" sz="1600" b="1" dirty="0"/>
              <a:t>http</a:t>
            </a:r>
            <a:r>
              <a:rPr lang="en-US" sz="1600" dirty="0"/>
              <a:t>://</a:t>
            </a:r>
            <a:r>
              <a:rPr lang="en-US" sz="1600" dirty="0" err="1"/>
              <a:t>www.ietf.org</a:t>
            </a:r>
            <a:r>
              <a:rPr lang="en-US" sz="1600" dirty="0"/>
              <a:t>/</a:t>
            </a:r>
            <a:r>
              <a:rPr lang="en-US" sz="1600" dirty="0" err="1"/>
              <a:t>rfc</a:t>
            </a:r>
            <a:r>
              <a:rPr lang="en-US" sz="1600" dirty="0"/>
              <a:t>/rfc2396.txt (also a URL because of the protocol)</a:t>
            </a:r>
          </a:p>
          <a:p>
            <a:pPr marL="807125" lvl="1" indent="-457200">
              <a:buFont typeface="+mj-lt"/>
              <a:buAutoNum type="arabicPeriod"/>
            </a:pPr>
            <a:r>
              <a:rPr lang="en-US" sz="1600" b="1" dirty="0" err="1"/>
              <a:t>ldap</a:t>
            </a:r>
            <a:r>
              <a:rPr lang="en-US" sz="1600" dirty="0"/>
              <a:t>://[2001:db8::7]/c=</a:t>
            </a:r>
            <a:r>
              <a:rPr lang="en-US" sz="1600" dirty="0" err="1"/>
              <a:t>GB?objectClass?one</a:t>
            </a:r>
            <a:r>
              <a:rPr lang="en-US" sz="1600" dirty="0"/>
              <a:t> (also a URL because of the protocol)</a:t>
            </a:r>
          </a:p>
          <a:p>
            <a:pPr marL="807125" lvl="1" indent="-457200">
              <a:buFont typeface="+mj-lt"/>
              <a:buAutoNum type="arabicPeriod"/>
            </a:pPr>
            <a:r>
              <a:rPr lang="en-US" sz="1600" b="1" dirty="0" err="1"/>
              <a:t>mailto</a:t>
            </a:r>
            <a:r>
              <a:rPr lang="en-US" sz="1600" dirty="0" err="1"/>
              <a:t>:John.Doe@example.com</a:t>
            </a:r>
            <a:r>
              <a:rPr lang="en-US" sz="1600" dirty="0"/>
              <a:t> (also a URL because of the protocol)</a:t>
            </a:r>
          </a:p>
          <a:p>
            <a:pPr marL="807125" lvl="1" indent="-457200">
              <a:buFont typeface="+mj-lt"/>
              <a:buAutoNum type="arabicPeriod"/>
            </a:pPr>
            <a:r>
              <a:rPr lang="en-US" sz="1600" b="1" dirty="0" err="1"/>
              <a:t>news</a:t>
            </a:r>
            <a:r>
              <a:rPr lang="en-US" sz="1600" dirty="0" err="1"/>
              <a:t>:comp.infosystems.www.servers.unix</a:t>
            </a:r>
            <a:r>
              <a:rPr lang="en-US" sz="1600" dirty="0"/>
              <a:t> (also a URL because of the protocol)</a:t>
            </a:r>
          </a:p>
          <a:p>
            <a:pPr marL="807125" lvl="1" indent="-457200">
              <a:buFont typeface="+mj-lt"/>
              <a:buAutoNum type="arabicPeriod"/>
            </a:pPr>
            <a:r>
              <a:rPr lang="en-US" sz="1600" b="1" dirty="0" err="1"/>
              <a:t>tel</a:t>
            </a:r>
            <a:r>
              <a:rPr lang="en-US" sz="1600" b="1" dirty="0"/>
              <a:t>:</a:t>
            </a:r>
            <a:r>
              <a:rPr lang="en-US" sz="1600" dirty="0"/>
              <a:t>+1-857-998-8767</a:t>
            </a:r>
          </a:p>
          <a:p>
            <a:pPr marL="807125" lvl="1" indent="-457200">
              <a:buFont typeface="+mj-lt"/>
              <a:buAutoNum type="arabicPeriod"/>
            </a:pPr>
            <a:r>
              <a:rPr lang="en-US" sz="1600" b="1" dirty="0"/>
              <a:t>telnet</a:t>
            </a:r>
            <a:r>
              <a:rPr lang="en-US" sz="1600" dirty="0"/>
              <a:t>://192.0.2.16:80/ (also a URL because of the protocol)</a:t>
            </a:r>
          </a:p>
          <a:p>
            <a:pPr marL="807125" lvl="1" indent="-457200">
              <a:buFont typeface="+mj-lt"/>
              <a:buAutoNum type="arabicPeriod"/>
            </a:pPr>
            <a:r>
              <a:rPr lang="en-US" sz="1600" b="1" dirty="0"/>
              <a:t>urn</a:t>
            </a:r>
            <a:r>
              <a:rPr lang="en-US" sz="1600" dirty="0"/>
              <a:t>:oasis:names:specification:docbook:dtd:xml:4.1.2</a:t>
            </a:r>
          </a:p>
        </p:txBody>
      </p:sp>
    </p:spTree>
    <p:extLst>
      <p:ext uri="{BB962C8B-B14F-4D97-AF65-F5344CB8AC3E}">
        <p14:creationId xmlns:p14="http://schemas.microsoft.com/office/powerpoint/2010/main" val="2244060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Processing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cxnSp>
        <p:nvCxnSpPr>
          <p:cNvPr id="13" name="Straight Arrow Connector 12"/>
          <p:cNvCxnSpPr>
            <a:stCxn id="37" idx="3"/>
            <a:endCxn id="38" idx="1"/>
          </p:cNvCxnSpPr>
          <p:nvPr/>
        </p:nvCxnSpPr>
        <p:spPr>
          <a:xfrm>
            <a:off x="1763905" y="3726137"/>
            <a:ext cx="1094788"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53899" y="3358109"/>
            <a:ext cx="592079" cy="276999"/>
          </a:xfrm>
          <a:prstGeom prst="rect">
            <a:avLst/>
          </a:prstGeom>
          <a:noFill/>
        </p:spPr>
        <p:txBody>
          <a:bodyPr wrap="none" rtlCol="0">
            <a:spAutoFit/>
          </a:bodyPr>
          <a:lstStyle/>
          <a:p>
            <a:r>
              <a:rPr lang="en-US" sz="1200" dirty="0"/>
              <a:t>HTTP</a:t>
            </a:r>
          </a:p>
        </p:txBody>
      </p:sp>
      <p:cxnSp>
        <p:nvCxnSpPr>
          <p:cNvPr id="15" name="Straight Arrow Connector 14"/>
          <p:cNvCxnSpPr>
            <a:stCxn id="38" idx="3"/>
          </p:cNvCxnSpPr>
          <p:nvPr/>
        </p:nvCxnSpPr>
        <p:spPr>
          <a:xfrm>
            <a:off x="3959034" y="3726137"/>
            <a:ext cx="1215153"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40" idx="2"/>
          </p:cNvCxnSpPr>
          <p:nvPr/>
        </p:nvCxnSpPr>
        <p:spPr>
          <a:xfrm>
            <a:off x="6530449" y="3708217"/>
            <a:ext cx="1044945" cy="1792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530449" y="3860617"/>
            <a:ext cx="1044945"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0" name="Oval Callout 19"/>
          <p:cNvSpPr/>
          <p:nvPr/>
        </p:nvSpPr>
        <p:spPr>
          <a:xfrm>
            <a:off x="1953899" y="4043538"/>
            <a:ext cx="1461997" cy="1089754"/>
          </a:xfrm>
          <a:prstGeom prst="wedgeEllipseCallout">
            <a:avLst>
              <a:gd name="adj1" fmla="val -37972"/>
              <a:gd name="adj2" fmla="val -56383"/>
            </a:avLst>
          </a:prstGeom>
          <a:ln/>
        </p:spPr>
        <p:style>
          <a:lnRef idx="1">
            <a:schemeClr val="accent1"/>
          </a:lnRef>
          <a:fillRef idx="3">
            <a:schemeClr val="accent1"/>
          </a:fillRef>
          <a:effectRef idx="2">
            <a:schemeClr val="accent1"/>
          </a:effectRef>
          <a:fontRef idx="minor">
            <a:schemeClr val="lt1"/>
          </a:fontRef>
        </p:style>
        <p:txBody>
          <a:bodyPr anchor="ctr"/>
          <a:lstStyle/>
          <a:p>
            <a:pPr algn="ctr"/>
            <a:r>
              <a:rPr lang="en-US" sz="1200" dirty="0">
                <a:solidFill>
                  <a:schemeClr val="tx1"/>
                </a:solidFill>
              </a:rPr>
              <a:t>Got your request.  Here’s my response: 42</a:t>
            </a:r>
          </a:p>
        </p:txBody>
      </p:sp>
      <p:cxnSp>
        <p:nvCxnSpPr>
          <p:cNvPr id="21" name="Straight Arrow Connector 20"/>
          <p:cNvCxnSpPr/>
          <p:nvPr/>
        </p:nvCxnSpPr>
        <p:spPr>
          <a:xfrm flipH="1">
            <a:off x="3959034" y="3860617"/>
            <a:ext cx="1215153"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1763906" y="3890937"/>
            <a:ext cx="1094787" cy="0"/>
          </a:xfrm>
          <a:prstGeom prst="straightConnector1">
            <a:avLst/>
          </a:prstGeom>
          <a:ln w="31750" cmpd="sng">
            <a:solidFill>
              <a:schemeClr val="accent1"/>
            </a:solidFill>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0462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7" name="Rounded Rectangle 36"/>
          <p:cNvSpPr/>
          <p:nvPr/>
        </p:nvSpPr>
        <p:spPr>
          <a:xfrm>
            <a:off x="642806" y="3314657"/>
            <a:ext cx="1121099"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t" anchorCtr="0"/>
          <a:lstStyle/>
          <a:p>
            <a:r>
              <a:rPr lang="en-US" sz="1200" dirty="0">
                <a:solidFill>
                  <a:schemeClr val="tx1"/>
                </a:solidFill>
              </a:rPr>
              <a:t>GET </a:t>
            </a:r>
          </a:p>
          <a:p>
            <a:r>
              <a:rPr lang="en-US" sz="1200" dirty="0">
                <a:solidFill>
                  <a:schemeClr val="tx1"/>
                </a:solidFill>
              </a:rPr>
              <a:t>/?q=life</a:t>
            </a:r>
          </a:p>
          <a:p>
            <a:r>
              <a:rPr lang="en-US" sz="1200" dirty="0">
                <a:solidFill>
                  <a:schemeClr val="tx1"/>
                </a:solidFill>
              </a:rPr>
              <a:t>HTTP/1,1</a:t>
            </a:r>
          </a:p>
        </p:txBody>
      </p:sp>
      <p:sp>
        <p:nvSpPr>
          <p:cNvPr id="38" name="Rounded Rectangle 37"/>
          <p:cNvSpPr/>
          <p:nvPr/>
        </p:nvSpPr>
        <p:spPr>
          <a:xfrm>
            <a:off x="2858693" y="3314657"/>
            <a:ext cx="1100341" cy="822960"/>
          </a:xfrm>
          <a:prstGeom prst="roundRect">
            <a:avLst/>
          </a:prstGeom>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1200" dirty="0">
                <a:solidFill>
                  <a:schemeClr val="tx1"/>
                </a:solidFill>
              </a:rPr>
              <a:t>Listening</a:t>
            </a:r>
          </a:p>
        </p:txBody>
      </p:sp>
      <p:sp>
        <p:nvSpPr>
          <p:cNvPr id="39" name="Cube 38"/>
          <p:cNvSpPr/>
          <p:nvPr/>
        </p:nvSpPr>
        <p:spPr>
          <a:xfrm>
            <a:off x="5174187" y="3314657"/>
            <a:ext cx="1356262" cy="822960"/>
          </a:xfrm>
          <a:prstGeom prst="cube">
            <a:avLst/>
          </a:prstGeom>
          <a:ln/>
        </p:spPr>
        <p:style>
          <a:lnRef idx="1">
            <a:schemeClr val="accent1"/>
          </a:lnRef>
          <a:fillRef idx="3">
            <a:schemeClr val="accent1"/>
          </a:fillRef>
          <a:effectRef idx="2">
            <a:schemeClr val="accent1"/>
          </a:effectRef>
          <a:fontRef idx="minor">
            <a:schemeClr val="lt1"/>
          </a:fontRef>
        </p:style>
        <p:txBody>
          <a:bodyPr anchor="t" anchorCtr="1"/>
          <a:lstStyle/>
          <a:p>
            <a:pPr algn="ctr"/>
            <a:r>
              <a:rPr lang="en-US" sz="1200" dirty="0">
                <a:solidFill>
                  <a:schemeClr val="tx1"/>
                </a:solidFill>
              </a:rPr>
              <a:t>Application Logic</a:t>
            </a:r>
          </a:p>
        </p:txBody>
      </p:sp>
      <p:sp>
        <p:nvSpPr>
          <p:cNvPr id="40" name="Can 39"/>
          <p:cNvSpPr/>
          <p:nvPr/>
        </p:nvSpPr>
        <p:spPr>
          <a:xfrm>
            <a:off x="7575394" y="3314657"/>
            <a:ext cx="1015647" cy="822960"/>
          </a:xfrm>
          <a:prstGeom prst="can">
            <a:avLst/>
          </a:prstGeom>
          <a:ln/>
        </p:spPr>
        <p:style>
          <a:lnRef idx="1">
            <a:schemeClr val="accent1"/>
          </a:lnRef>
          <a:fillRef idx="3">
            <a:schemeClr val="accent1"/>
          </a:fillRef>
          <a:effectRef idx="2">
            <a:schemeClr val="accent1"/>
          </a:effectRef>
          <a:fontRef idx="minor">
            <a:schemeClr val="lt1"/>
          </a:fontRef>
        </p:style>
        <p:txBody>
          <a:bodyPr anchor="t" anchorCtr="1"/>
          <a:lstStyle/>
          <a:p>
            <a:r>
              <a:rPr lang="en-US" sz="1200" dirty="0">
                <a:solidFill>
                  <a:schemeClr val="tx1"/>
                </a:solidFill>
              </a:rPr>
              <a:t>Database</a:t>
            </a:r>
          </a:p>
        </p:txBody>
      </p:sp>
      <p:sp>
        <p:nvSpPr>
          <p:cNvPr id="42" name="TextBox 41"/>
          <p:cNvSpPr txBox="1"/>
          <p:nvPr/>
        </p:nvSpPr>
        <p:spPr>
          <a:xfrm>
            <a:off x="642806" y="4388265"/>
            <a:ext cx="1607133" cy="276999"/>
          </a:xfrm>
          <a:prstGeom prst="rect">
            <a:avLst/>
          </a:prstGeom>
          <a:noFill/>
        </p:spPr>
        <p:txBody>
          <a:bodyPr wrap="square" rtlCol="0">
            <a:spAutoFit/>
          </a:bodyPr>
          <a:lstStyle/>
          <a:p>
            <a:r>
              <a:rPr lang="en-US" sz="1200" dirty="0"/>
              <a:t>Presentation Layer</a:t>
            </a:r>
          </a:p>
        </p:txBody>
      </p:sp>
      <p:sp>
        <p:nvSpPr>
          <p:cNvPr id="45" name="TextBox 44"/>
          <p:cNvSpPr txBox="1"/>
          <p:nvPr/>
        </p:nvSpPr>
        <p:spPr>
          <a:xfrm>
            <a:off x="674170" y="2924303"/>
            <a:ext cx="995665" cy="276999"/>
          </a:xfrm>
          <a:prstGeom prst="rect">
            <a:avLst/>
          </a:prstGeom>
          <a:noFill/>
        </p:spPr>
        <p:txBody>
          <a:bodyPr wrap="square" rtlCol="0">
            <a:spAutoFit/>
          </a:bodyPr>
          <a:lstStyle/>
          <a:p>
            <a:r>
              <a:rPr lang="en-US" sz="1200" dirty="0"/>
              <a:t>User Agent</a:t>
            </a:r>
          </a:p>
        </p:txBody>
      </p:sp>
      <p:sp>
        <p:nvSpPr>
          <p:cNvPr id="46" name="TextBox 45"/>
          <p:cNvSpPr txBox="1"/>
          <p:nvPr/>
        </p:nvSpPr>
        <p:spPr>
          <a:xfrm>
            <a:off x="2584302" y="2920744"/>
            <a:ext cx="995665" cy="276999"/>
          </a:xfrm>
          <a:prstGeom prst="rect">
            <a:avLst/>
          </a:prstGeom>
          <a:noFill/>
        </p:spPr>
        <p:txBody>
          <a:bodyPr wrap="square" rtlCol="0">
            <a:spAutoFit/>
          </a:bodyPr>
          <a:lstStyle/>
          <a:p>
            <a:r>
              <a:rPr lang="en-US" sz="1200" dirty="0"/>
              <a:t>Web Server</a:t>
            </a:r>
          </a:p>
        </p:txBody>
      </p:sp>
      <p:sp>
        <p:nvSpPr>
          <p:cNvPr id="47" name="TextBox 46"/>
          <p:cNvSpPr txBox="1"/>
          <p:nvPr/>
        </p:nvSpPr>
        <p:spPr>
          <a:xfrm>
            <a:off x="2858693" y="4391375"/>
            <a:ext cx="1607133" cy="276999"/>
          </a:xfrm>
          <a:prstGeom prst="rect">
            <a:avLst/>
          </a:prstGeom>
          <a:noFill/>
        </p:spPr>
        <p:txBody>
          <a:bodyPr wrap="square" rtlCol="0">
            <a:spAutoFit/>
          </a:bodyPr>
          <a:lstStyle/>
          <a:p>
            <a:r>
              <a:rPr lang="en-US" sz="1200" dirty="0"/>
              <a:t>Application Layer</a:t>
            </a:r>
          </a:p>
        </p:txBody>
      </p:sp>
      <p:sp>
        <p:nvSpPr>
          <p:cNvPr id="48" name="TextBox 47"/>
          <p:cNvSpPr txBox="1"/>
          <p:nvPr/>
        </p:nvSpPr>
        <p:spPr>
          <a:xfrm>
            <a:off x="5174187" y="4392376"/>
            <a:ext cx="1607133" cy="276999"/>
          </a:xfrm>
          <a:prstGeom prst="rect">
            <a:avLst/>
          </a:prstGeom>
          <a:noFill/>
        </p:spPr>
        <p:txBody>
          <a:bodyPr wrap="square" rtlCol="0">
            <a:spAutoFit/>
          </a:bodyPr>
          <a:lstStyle/>
          <a:p>
            <a:r>
              <a:rPr lang="en-US" sz="1200" dirty="0"/>
              <a:t>Database Layer</a:t>
            </a:r>
          </a:p>
        </p:txBody>
      </p:sp>
    </p:spTree>
    <p:extLst>
      <p:ext uri="{BB962C8B-B14F-4D97-AF65-F5344CB8AC3E}">
        <p14:creationId xmlns:p14="http://schemas.microsoft.com/office/powerpoint/2010/main" val="5740766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p:txBody>
          <a:bodyPr/>
          <a:lstStyle/>
          <a:p>
            <a:r>
              <a:rPr lang="en-US" dirty="0"/>
              <a:t>A request is received by the Web server</a:t>
            </a:r>
          </a:p>
          <a:p>
            <a:r>
              <a:rPr lang="en-US" dirty="0"/>
              <a:t>The server determines how to respond to the request, deferring to the application layer if necessary</a:t>
            </a:r>
          </a:p>
          <a:p>
            <a:pPr lvl="1"/>
            <a:r>
              <a:rPr lang="en-US" dirty="0"/>
              <a:t>The application layer retrieves from and/or updates the data layer as necessary, and constructs a response</a:t>
            </a:r>
          </a:p>
          <a:p>
            <a:pPr lvl="1"/>
            <a:r>
              <a:rPr lang="en-US" dirty="0"/>
              <a:t>If a static resource was found, it is simply returned</a:t>
            </a:r>
          </a:p>
          <a:p>
            <a:r>
              <a:rPr lang="en-US" dirty="0"/>
              <a:t>The response is passed to the presentation layer</a:t>
            </a:r>
          </a:p>
          <a:p>
            <a:endParaRPr lang="en-US" dirty="0"/>
          </a:p>
        </p:txBody>
      </p:sp>
    </p:spTree>
    <p:extLst>
      <p:ext uri="{BB962C8B-B14F-4D97-AF65-F5344CB8AC3E}">
        <p14:creationId xmlns:p14="http://schemas.microsoft.com/office/powerpoint/2010/main" val="3987529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p:txBody>
          <a:bodyPr/>
          <a:lstStyle/>
          <a:p>
            <a:r>
              <a:rPr lang="en-US" dirty="0"/>
              <a:t>The vast majority of responses request other resources</a:t>
            </a:r>
          </a:p>
          <a:p>
            <a:pPr lvl="1"/>
            <a:r>
              <a:rPr lang="en-US" dirty="0"/>
              <a:t>Images</a:t>
            </a:r>
          </a:p>
          <a:p>
            <a:pPr lvl="1"/>
            <a:r>
              <a:rPr lang="en-US" dirty="0" err="1"/>
              <a:t>Stylesheets</a:t>
            </a:r>
            <a:endParaRPr lang="en-US" dirty="0"/>
          </a:p>
          <a:p>
            <a:pPr lvl="1"/>
            <a:r>
              <a:rPr lang="en-US" dirty="0"/>
              <a:t>Scripts</a:t>
            </a:r>
          </a:p>
          <a:p>
            <a:pPr lvl="1"/>
            <a:r>
              <a:rPr lang="en-US" dirty="0" err="1"/>
              <a:t>Etc</a:t>
            </a:r>
            <a:endParaRPr lang="en-US" dirty="0"/>
          </a:p>
          <a:p>
            <a:r>
              <a:rPr lang="en-US" dirty="0"/>
              <a:t>Requests should be minimized to improve performance</a:t>
            </a:r>
          </a:p>
          <a:p>
            <a:r>
              <a:rPr lang="en-US" dirty="0"/>
              <a:t>More on this later...</a:t>
            </a:r>
          </a:p>
          <a:p>
            <a:endParaRPr lang="en-US" dirty="0"/>
          </a:p>
        </p:txBody>
      </p:sp>
    </p:spTree>
    <p:extLst>
      <p:ext uri="{BB962C8B-B14F-4D97-AF65-F5344CB8AC3E}">
        <p14:creationId xmlns:p14="http://schemas.microsoft.com/office/powerpoint/2010/main" val="3057604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is a good thing</a:t>
            </a:r>
          </a:p>
        </p:txBody>
      </p:sp>
      <p:sp>
        <p:nvSpPr>
          <p:cNvPr id="3" name="Content Placeholder 2"/>
          <p:cNvSpPr>
            <a:spLocks noGrp="1"/>
          </p:cNvSpPr>
          <p:nvPr>
            <p:ph idx="1"/>
          </p:nvPr>
        </p:nvSpPr>
        <p:spPr/>
        <p:txBody>
          <a:bodyPr/>
          <a:lstStyle/>
          <a:p>
            <a:r>
              <a:rPr lang="en-US" dirty="0"/>
              <a:t>Loose coupling</a:t>
            </a:r>
          </a:p>
          <a:p>
            <a:pPr lvl="1"/>
            <a:r>
              <a:rPr lang="en-US" dirty="0"/>
              <a:t>Abstraction layers improve interoperability</a:t>
            </a:r>
          </a:p>
          <a:p>
            <a:r>
              <a:rPr lang="en-US" dirty="0"/>
              <a:t>Promotes data reuse</a:t>
            </a:r>
          </a:p>
          <a:p>
            <a:pPr lvl="1"/>
            <a:r>
              <a:rPr lang="en-US" dirty="0"/>
              <a:t>Between layers</a:t>
            </a:r>
          </a:p>
          <a:p>
            <a:pPr lvl="1"/>
            <a:r>
              <a:rPr lang="en-US" dirty="0"/>
              <a:t>Across systems</a:t>
            </a:r>
          </a:p>
          <a:p>
            <a:r>
              <a:rPr lang="en-US" dirty="0"/>
              <a:t>Scalable</a:t>
            </a:r>
          </a:p>
          <a:p>
            <a:pPr lvl="1"/>
            <a:r>
              <a:rPr lang="en-US" dirty="0"/>
              <a:t>Layers (Tiers) can run on separate systems</a:t>
            </a:r>
          </a:p>
          <a:p>
            <a:pPr lvl="1"/>
            <a:r>
              <a:rPr lang="en-US" dirty="0"/>
              <a:t>We'll talk about ways to do this to improve performance later on...</a:t>
            </a:r>
          </a:p>
          <a:p>
            <a:endParaRPr lang="en-US" dirty="0"/>
          </a:p>
        </p:txBody>
      </p:sp>
    </p:spTree>
    <p:extLst>
      <p:ext uri="{BB962C8B-B14F-4D97-AF65-F5344CB8AC3E}">
        <p14:creationId xmlns:p14="http://schemas.microsoft.com/office/powerpoint/2010/main" val="3764322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We'll be working our way back through the layers as the course progresses</a:t>
            </a:r>
          </a:p>
          <a:p>
            <a:r>
              <a:rPr lang="en-US" dirty="0"/>
              <a:t>Everything builds on everything covered before</a:t>
            </a:r>
          </a:p>
          <a:p>
            <a:r>
              <a:rPr lang="en-US" dirty="0"/>
              <a:t>During next class: Apache Web Server Configuration </a:t>
            </a:r>
            <a:r>
              <a:rPr lang="en-US" dirty="0">
                <a:sym typeface="Wingdings" pitchFamily="2" charset="2"/>
              </a:rPr>
              <a:t></a:t>
            </a:r>
            <a:endParaRPr lang="en-US" dirty="0"/>
          </a:p>
          <a:p>
            <a:endParaRPr lang="en-US" dirty="0"/>
          </a:p>
        </p:txBody>
      </p:sp>
    </p:spTree>
    <p:extLst>
      <p:ext uri="{BB962C8B-B14F-4D97-AF65-F5344CB8AC3E}">
        <p14:creationId xmlns:p14="http://schemas.microsoft.com/office/powerpoint/2010/main" val="76028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Resource Locator (URL)</a:t>
            </a:r>
          </a:p>
        </p:txBody>
      </p:sp>
      <p:sp>
        <p:nvSpPr>
          <p:cNvPr id="3" name="Content Placeholder 2"/>
          <p:cNvSpPr>
            <a:spLocks noGrp="1"/>
          </p:cNvSpPr>
          <p:nvPr>
            <p:ph idx="1"/>
          </p:nvPr>
        </p:nvSpPr>
        <p:spPr/>
        <p:txBody>
          <a:bodyPr/>
          <a:lstStyle/>
          <a:p>
            <a:r>
              <a:rPr lang="en-US" dirty="0"/>
              <a:t>A specific type of URI used to </a:t>
            </a:r>
            <a:r>
              <a:rPr lang="en-US" b="1" dirty="0"/>
              <a:t>locate</a:t>
            </a:r>
            <a:r>
              <a:rPr lang="en-US" dirty="0"/>
              <a:t> a resource.</a:t>
            </a:r>
          </a:p>
          <a:p>
            <a:r>
              <a:rPr lang="en-US" dirty="0"/>
              <a:t>&lt;scheme&gt;://&lt;domain&gt;[:&lt;port&gt;]/&lt;path&gt;[?&lt;query string&gt;][#fragment]</a:t>
            </a:r>
          </a:p>
          <a:p>
            <a:r>
              <a:rPr lang="en-US" dirty="0"/>
              <a:t>Look familiar yet?</a:t>
            </a:r>
          </a:p>
          <a:p>
            <a:pPr lvl="1"/>
            <a:r>
              <a:rPr lang="en-US" dirty="0"/>
              <a:t>http://example.com:80/first/second/</a:t>
            </a:r>
            <a:r>
              <a:rPr lang="en-US" dirty="0" err="1"/>
              <a:t>third.ext?a</a:t>
            </a:r>
            <a:r>
              <a:rPr lang="en-US" dirty="0"/>
              <a:t>=1&amp;b=2#look-here</a:t>
            </a:r>
          </a:p>
          <a:p>
            <a:endParaRPr lang="en-US" dirty="0"/>
          </a:p>
        </p:txBody>
      </p:sp>
    </p:spTree>
    <p:extLst>
      <p:ext uri="{BB962C8B-B14F-4D97-AF65-F5344CB8AC3E}">
        <p14:creationId xmlns:p14="http://schemas.microsoft.com/office/powerpoint/2010/main" val="828009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common URI Schemes</a:t>
            </a:r>
          </a:p>
        </p:txBody>
      </p:sp>
      <p:sp>
        <p:nvSpPr>
          <p:cNvPr id="3" name="Content Placeholder 2"/>
          <p:cNvSpPr>
            <a:spLocks noGrp="1"/>
          </p:cNvSpPr>
          <p:nvPr>
            <p:ph idx="1"/>
          </p:nvPr>
        </p:nvSpPr>
        <p:spPr/>
        <p:txBody>
          <a:bodyPr/>
          <a:lstStyle/>
          <a:p>
            <a:r>
              <a:rPr lang="en-US" dirty="0"/>
              <a:t>ftp:// - File Transfer Protocol</a:t>
            </a:r>
          </a:p>
          <a:p>
            <a:r>
              <a:rPr lang="en-US" dirty="0"/>
              <a:t>data:// - BASE64 encoded raw data, most often used with images</a:t>
            </a:r>
          </a:p>
          <a:p>
            <a:r>
              <a:rPr lang="en-US" dirty="0"/>
              <a:t>mailto: - Identify an email address and default content</a:t>
            </a:r>
          </a:p>
          <a:p>
            <a:endParaRPr lang="en-US" dirty="0"/>
          </a:p>
        </p:txBody>
      </p:sp>
      <p:sp>
        <p:nvSpPr>
          <p:cNvPr id="4" name="TextBox 3">
            <a:extLst>
              <a:ext uri="{FF2B5EF4-FFF2-40B4-BE49-F238E27FC236}">
                <a16:creationId xmlns:a16="http://schemas.microsoft.com/office/drawing/2014/main" id="{1ACEF548-0AB9-3447-AC33-95BD4E653F5F}"/>
              </a:ext>
            </a:extLst>
          </p:cNvPr>
          <p:cNvSpPr txBox="1"/>
          <p:nvPr/>
        </p:nvSpPr>
        <p:spPr>
          <a:xfrm>
            <a:off x="219920" y="4466176"/>
            <a:ext cx="6597570" cy="2031325"/>
          </a:xfrm>
          <a:prstGeom prst="rect">
            <a:avLst/>
          </a:prstGeom>
          <a:noFill/>
        </p:spPr>
        <p:txBody>
          <a:bodyPr wrap="square" rtlCol="0">
            <a:spAutoFit/>
          </a:bodyPr>
          <a:lstStyle/>
          <a:p>
            <a:r>
              <a:rPr lang="en-US" dirty="0" err="1"/>
              <a:t>data:image</a:t>
            </a:r>
            <a:r>
              <a:rPr lang="en-US" dirty="0"/>
              <a:t>/png;base64,iVBORw0KGgoAAAANSUhEUgAAAGQAAABkCAYAAABw4pVUAAAApElEQVR42u3RAQ0AAAjDMO5fNCCDkC5z0HTVrisFCBABASIgQAQEiIAAAQJEQIAICBABASIgQAREQIAICBABASIgQAREQIAICBABASIgQAREQIAICBABASIgQAREQIAICBABASIgQAREQIAICBABASIgQAREQIAICBABASIgQAREQIAICBABASIgQAREQIAICBABASIgQAQECBAgAgJEQIAIyPcGFY7HnV2aPXoAAAAASUVORK5CYII=</a:t>
            </a:r>
          </a:p>
        </p:txBody>
      </p:sp>
      <p:pic>
        <p:nvPicPr>
          <p:cNvPr id="8" name="Picture 7">
            <a:extLst>
              <a:ext uri="{FF2B5EF4-FFF2-40B4-BE49-F238E27FC236}">
                <a16:creationId xmlns:a16="http://schemas.microsoft.com/office/drawing/2014/main" id="{96EBFB23-0A2E-834F-B495-F04669257F42}"/>
              </a:ext>
            </a:extLst>
          </p:cNvPr>
          <p:cNvPicPr>
            <a:picLocks noChangeAspect="1"/>
          </p:cNvPicPr>
          <p:nvPr/>
        </p:nvPicPr>
        <p:blipFill>
          <a:blip r:embed="rId3"/>
          <a:stretch>
            <a:fillRect/>
          </a:stretch>
        </p:blipFill>
        <p:spPr>
          <a:xfrm>
            <a:off x="7321041" y="4673504"/>
            <a:ext cx="1270000" cy="1270000"/>
          </a:xfrm>
          <a:prstGeom prst="rect">
            <a:avLst/>
          </a:prstGeom>
        </p:spPr>
      </p:pic>
      <p:sp>
        <p:nvSpPr>
          <p:cNvPr id="9" name="TextBox 8">
            <a:extLst>
              <a:ext uri="{FF2B5EF4-FFF2-40B4-BE49-F238E27FC236}">
                <a16:creationId xmlns:a16="http://schemas.microsoft.com/office/drawing/2014/main" id="{D23A6D8C-979B-6945-98E0-A5A30C5A8D66}"/>
              </a:ext>
            </a:extLst>
          </p:cNvPr>
          <p:cNvSpPr txBox="1"/>
          <p:nvPr/>
        </p:nvSpPr>
        <p:spPr>
          <a:xfrm>
            <a:off x="312517" y="4019076"/>
            <a:ext cx="2174378" cy="369332"/>
          </a:xfrm>
          <a:prstGeom prst="rect">
            <a:avLst/>
          </a:prstGeom>
          <a:noFill/>
        </p:spPr>
        <p:txBody>
          <a:bodyPr wrap="none" rtlCol="0">
            <a:spAutoFit/>
          </a:bodyPr>
          <a:lstStyle/>
          <a:p>
            <a:r>
              <a:rPr lang="en-US" b="1" dirty="0"/>
              <a:t>Try this data URL:</a:t>
            </a:r>
          </a:p>
        </p:txBody>
      </p:sp>
    </p:spTree>
    <p:extLst>
      <p:ext uri="{BB962C8B-B14F-4D97-AF65-F5344CB8AC3E}">
        <p14:creationId xmlns:p14="http://schemas.microsoft.com/office/powerpoint/2010/main" val="3724821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PI Class Lectur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0" cmpd="sng">
          <a:solidFill>
            <a:schemeClr val="accent1"/>
          </a:solidFill>
          <a:headEnd type="none" w="med" len="med"/>
          <a:tailEnd type="none" w="med" len="med"/>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RPI Class Lecture.potx</Template>
  <TotalTime>23931</TotalTime>
  <Words>2937</Words>
  <Application>Microsoft Macintosh PowerPoint</Application>
  <PresentationFormat>On-screen Show (4:3)</PresentationFormat>
  <Paragraphs>546</Paragraphs>
  <Slides>75</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ＭＳ Ｐゴシック</vt:lpstr>
      <vt:lpstr>Arial</vt:lpstr>
      <vt:lpstr>Bitstream Vera Sans</vt:lpstr>
      <vt:lpstr>Calibri</vt:lpstr>
      <vt:lpstr>Kozuka Gothic Pro M</vt:lpstr>
      <vt:lpstr>News Gothic MT</vt:lpstr>
      <vt:lpstr>Times New Roman</vt:lpstr>
      <vt:lpstr>Wingdings</vt:lpstr>
      <vt:lpstr>Wingdings 2</vt:lpstr>
      <vt:lpstr>RPI Class Lecture</vt:lpstr>
      <vt:lpstr>HTTP, DNS and Web Server Architecture</vt:lpstr>
      <vt:lpstr>Web Servers</vt:lpstr>
      <vt:lpstr>Web Servers</vt:lpstr>
      <vt:lpstr>Web Servers</vt:lpstr>
      <vt:lpstr>Web Servers</vt:lpstr>
      <vt:lpstr>Some terminology... </vt:lpstr>
      <vt:lpstr>Uniform Resource Identifier (URI)</vt:lpstr>
      <vt:lpstr>Uniform Resource Locator (URL)</vt:lpstr>
      <vt:lpstr>Other common URI Schemes</vt:lpstr>
      <vt:lpstr>IP Address</vt:lpstr>
      <vt:lpstr>IPV4</vt:lpstr>
      <vt:lpstr>IPV6</vt:lpstr>
      <vt:lpstr>IPv6</vt:lpstr>
      <vt:lpstr>Domain Name System (DNS)</vt:lpstr>
      <vt:lpstr>Domain Name System (DNS)</vt:lpstr>
      <vt:lpstr>DNS Lookups</vt:lpstr>
      <vt:lpstr>127.0.0.1 </vt:lpstr>
      <vt:lpstr>Hosts File</vt:lpstr>
      <vt:lpstr>Hosts file format</vt:lpstr>
      <vt:lpstr>HTTP</vt:lpstr>
      <vt:lpstr>HTTPS</vt:lpstr>
      <vt:lpstr>PowerPoint Presentation</vt:lpstr>
      <vt:lpstr>SSL Certificates</vt:lpstr>
      <vt:lpstr>HTTPS In Action</vt:lpstr>
      <vt:lpstr>PowerPoint Presentation</vt:lpstr>
      <vt:lpstr>HTTP is Stateless</vt:lpstr>
      <vt:lpstr>Anatomy of an HTTP request</vt:lpstr>
      <vt:lpstr>HTTP Methods</vt:lpstr>
      <vt:lpstr>HTTP methods</vt:lpstr>
      <vt:lpstr>HTTP GET</vt:lpstr>
      <vt:lpstr>HTTP POST</vt:lpstr>
      <vt:lpstr>HTTP PUT</vt:lpstr>
      <vt:lpstr>HTTP DELETE</vt:lpstr>
      <vt:lpstr>Idempotence</vt:lpstr>
      <vt:lpstr>Idempotent Methods</vt:lpstr>
      <vt:lpstr>Non-Idempotent Methods</vt:lpstr>
      <vt:lpstr>Safe Methods</vt:lpstr>
      <vt:lpstr>HTTP Request Header</vt:lpstr>
      <vt:lpstr>HTTP Request Example</vt:lpstr>
      <vt:lpstr>HTTP Message Body</vt:lpstr>
      <vt:lpstr>Anatomy of an HTTP Response</vt:lpstr>
      <vt:lpstr>HTTP Response Example</vt:lpstr>
      <vt:lpstr>HTTP Status codes</vt:lpstr>
      <vt:lpstr>HTTP Status Code Summary ...</vt:lpstr>
      <vt:lpstr>1xx - Informational</vt:lpstr>
      <vt:lpstr>2xx - Success</vt:lpstr>
      <vt:lpstr>3xx - Redirection</vt:lpstr>
      <vt:lpstr>4xx – Client Error</vt:lpstr>
      <vt:lpstr>5xx – Server Error</vt:lpstr>
      <vt:lpstr>HTTP Response Headers</vt:lpstr>
      <vt:lpstr>HTTP Response Body</vt:lpstr>
      <vt:lpstr>HTTP Protocol</vt:lpstr>
      <vt:lpstr>Telnet</vt:lpstr>
      <vt:lpstr>Telnet</vt:lpstr>
      <vt:lpstr>How is a request processed?</vt:lpstr>
      <vt:lpstr>Three-Tier model</vt:lpstr>
      <vt:lpstr>Model-View-Controller Architecture</vt:lpstr>
      <vt:lpstr>Three-Tier Architecture</vt:lpstr>
      <vt:lpstr>Three Tier Model:  Presentation Layer</vt:lpstr>
      <vt:lpstr>Three Tier Model:  Application Layer</vt:lpstr>
      <vt:lpstr>Three Tier Model:  Data Layer</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Why this is a good thing</vt:lpstr>
      <vt:lpstr>PowerPoint Presentation</vt:lpstr>
    </vt:vector>
  </TitlesOfParts>
  <Company>Rensselaer Polytechnic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Patrick West</dc:creator>
  <cp:lastModifiedBy>Munasinghe, Thilanka</cp:lastModifiedBy>
  <cp:revision>447</cp:revision>
  <dcterms:created xsi:type="dcterms:W3CDTF">2009-10-22T03:28:47Z</dcterms:created>
  <dcterms:modified xsi:type="dcterms:W3CDTF">2018-09-03T23:40:19Z</dcterms:modified>
</cp:coreProperties>
</file>